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71" r:id="rId3"/>
    <p:sldId id="267" r:id="rId4"/>
    <p:sldId id="257" r:id="rId5"/>
    <p:sldId id="256" r:id="rId6"/>
    <p:sldId id="266" r:id="rId7"/>
    <p:sldId id="258" r:id="rId8"/>
    <p:sldId id="259" r:id="rId9"/>
    <p:sldId id="260" r:id="rId10"/>
    <p:sldId id="261" r:id="rId11"/>
    <p:sldId id="265" r:id="rId12"/>
    <p:sldId id="264" r:id="rId13"/>
    <p:sldId id="269" r:id="rId14"/>
    <p:sldId id="270" r:id="rId15"/>
    <p:sldId id="263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0F4ED2-79F1-445B-A5E7-8D45D4B416FC}" type="datetimeFigureOut">
              <a:rPr lang="pt-BR" smtClean="0"/>
              <a:t>11/06/2020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B888A14-4316-4919-B01E-C92D9276E96C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863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4ED2-79F1-445B-A5E7-8D45D4B416FC}" type="datetimeFigureOut">
              <a:rPr lang="pt-BR" smtClean="0"/>
              <a:t>11/06/2020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8A14-4316-4919-B01E-C92D9276E9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07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4ED2-79F1-445B-A5E7-8D45D4B416FC}" type="datetimeFigureOut">
              <a:rPr lang="pt-BR" smtClean="0"/>
              <a:t>11/06/2020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8A14-4316-4919-B01E-C92D9276E9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8466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4ED2-79F1-445B-A5E7-8D45D4B416FC}" type="datetimeFigureOut">
              <a:rPr lang="pt-BR" smtClean="0"/>
              <a:t>11/06/2020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8A14-4316-4919-B01E-C92D9276E9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499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4ED2-79F1-445B-A5E7-8D45D4B416FC}" type="datetimeFigureOut">
              <a:rPr lang="pt-BR" smtClean="0"/>
              <a:t>11/06/2020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8A14-4316-4919-B01E-C92D9276E96C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60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4ED2-79F1-445B-A5E7-8D45D4B416FC}" type="datetimeFigureOut">
              <a:rPr lang="pt-BR" smtClean="0"/>
              <a:t>11/06/2020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8A14-4316-4919-B01E-C92D9276E9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89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4ED2-79F1-445B-A5E7-8D45D4B416FC}" type="datetimeFigureOut">
              <a:rPr lang="pt-BR" smtClean="0"/>
              <a:t>11/06/2020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8A14-4316-4919-B01E-C92D9276E9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758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4ED2-79F1-445B-A5E7-8D45D4B416FC}" type="datetimeFigureOut">
              <a:rPr lang="pt-BR" smtClean="0"/>
              <a:t>11/06/2020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8A14-4316-4919-B01E-C92D9276E9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2060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4ED2-79F1-445B-A5E7-8D45D4B416FC}" type="datetimeFigureOut">
              <a:rPr lang="pt-BR" smtClean="0"/>
              <a:t>11/06/2020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8A14-4316-4919-B01E-C92D9276E9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121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4ED2-79F1-445B-A5E7-8D45D4B416FC}" type="datetimeFigureOut">
              <a:rPr lang="pt-BR" smtClean="0"/>
              <a:t>11/06/2020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8A14-4316-4919-B01E-C92D9276E9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0470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F4ED2-79F1-445B-A5E7-8D45D4B416FC}" type="datetimeFigureOut">
              <a:rPr lang="pt-BR" smtClean="0"/>
              <a:t>11/06/2020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8A14-4316-4919-B01E-C92D9276E9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0639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90F4ED2-79F1-445B-A5E7-8D45D4B416FC}" type="datetimeFigureOut">
              <a:rPr lang="pt-BR" smtClean="0"/>
              <a:t>11/06/2020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B888A14-4316-4919-B01E-C92D9276E9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294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8600" y="457200"/>
            <a:ext cx="110185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 objetivos da </a:t>
            </a:r>
            <a:r>
              <a:rPr lang="pt-BR" sz="2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educação especial</a:t>
            </a:r>
            <a:r>
              <a:rPr lang="pt-BR" sz="2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são os mesmos da educação em geral, o que difere é o atendimento, que passa ser de acordo com as diferenças individuais do educando.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Inclusão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alunos com necessidades educacionais especiais, em classes comuns, exige que a escola regular se organize de forma a oferecer possibilidades objetivas de aprendizagem a todos os alunos, especialmente àqueles com 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deficiências.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220" y="3134856"/>
            <a:ext cx="6751320" cy="337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78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03116" y="221673"/>
            <a:ext cx="62743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b="0" i="0" dirty="0" smtClean="0">
              <a:effectLst/>
              <a:latin typeface="+mj-lt"/>
            </a:endParaRPr>
          </a:p>
          <a:p>
            <a:endParaRPr lang="pt-BR" sz="2000" dirty="0">
              <a:latin typeface="+mj-lt"/>
            </a:endParaRPr>
          </a:p>
          <a:p>
            <a:pPr algn="just"/>
            <a:r>
              <a:rPr lang="pt-BR" sz="2000" b="0" i="0" dirty="0" smtClean="0">
                <a:effectLst/>
                <a:latin typeface="+mj-lt"/>
              </a:rPr>
              <a:t>As </a:t>
            </a:r>
            <a:r>
              <a:rPr lang="pt-BR" sz="2000" b="1" i="0" dirty="0" smtClean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representações cartográficas </a:t>
            </a:r>
            <a:r>
              <a:rPr lang="pt-BR" sz="2000" b="0" i="0" dirty="0" smtClean="0">
                <a:effectLst/>
                <a:latin typeface="+mj-lt"/>
              </a:rPr>
              <a:t>estão cada vez mais presentes no cotidiano das pessoas, desde o mapa do tempo que aparece na mídia ou a maquete para orientação no shopping. Essas representações tem por objetivo informar seus usuários, quem cria uma representação cartográfica deseja se comunicar, informar algo espacialmente.</a:t>
            </a:r>
            <a:endParaRPr lang="pt-BR" sz="2000" dirty="0">
              <a:latin typeface="+mj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06" y="3083995"/>
            <a:ext cx="1769861" cy="351443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299" y="3269674"/>
            <a:ext cx="5019192" cy="3328760"/>
          </a:xfrm>
          <a:prstGeom prst="rect">
            <a:avLst/>
          </a:prstGeom>
        </p:spPr>
      </p:pic>
      <p:sp>
        <p:nvSpPr>
          <p:cNvPr id="6" name="Texto explicativo em elipse 5"/>
          <p:cNvSpPr/>
          <p:nvPr/>
        </p:nvSpPr>
        <p:spPr>
          <a:xfrm>
            <a:off x="8215745" y="471055"/>
            <a:ext cx="3228109" cy="2304619"/>
          </a:xfrm>
          <a:prstGeom prst="wedgeEllipseCallo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/>
                </a:solidFill>
              </a:rPr>
              <a:t>Os mapas também fazem parte de uma linguagem e chamamos de </a:t>
            </a:r>
            <a:r>
              <a:rPr lang="pt-BR" b="1" dirty="0">
                <a:solidFill>
                  <a:schemeClr val="tx1"/>
                </a:solidFill>
              </a:rPr>
              <a:t>Linguagem Cartográfica</a:t>
            </a:r>
            <a:r>
              <a:rPr lang="pt-BR" b="1" dirty="0">
                <a:solidFill>
                  <a:srgbClr val="FFC000"/>
                </a:solidFill>
              </a:rPr>
              <a:t>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5231" y="3083995"/>
            <a:ext cx="2242990" cy="336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96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96931" y="254826"/>
            <a:ext cx="8418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ATIVIDADE 2 </a:t>
            </a:r>
          </a:p>
          <a:p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Caderno do aluno página 29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xplosão 1 8"/>
          <p:cNvSpPr/>
          <p:nvPr/>
        </p:nvSpPr>
        <p:spPr>
          <a:xfrm>
            <a:off x="7841673" y="254826"/>
            <a:ext cx="3616035" cy="3390537"/>
          </a:xfrm>
          <a:prstGeom prst="irregularSeal1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n>
                  <a:solidFill>
                    <a:schemeClr val="accent6"/>
                  </a:solidFill>
                </a:ln>
                <a:solidFill>
                  <a:schemeClr val="tx1"/>
                </a:solidFill>
              </a:rPr>
              <a:t>Como Adaptar esta atividade?</a:t>
            </a:r>
            <a:endParaRPr lang="pt-BR" b="1" dirty="0">
              <a:ln>
                <a:solidFill>
                  <a:schemeClr val="accent6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787" y="3645363"/>
            <a:ext cx="2559540" cy="2559540"/>
          </a:xfrm>
          <a:prstGeom prst="rect">
            <a:avLst/>
          </a:prstGeom>
        </p:spPr>
      </p:pic>
      <p:pic>
        <p:nvPicPr>
          <p:cNvPr id="11" name="Imagem 10"/>
          <p:cNvPicPr/>
          <p:nvPr/>
        </p:nvPicPr>
        <p:blipFill rotWithShape="1">
          <a:blip r:embed="rId3"/>
          <a:srcRect l="36135" t="39131" r="40127" b="9635"/>
          <a:stretch/>
        </p:blipFill>
        <p:spPr bwMode="auto">
          <a:xfrm>
            <a:off x="1406220" y="1085823"/>
            <a:ext cx="4655128" cy="56092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50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13138" y="553792"/>
            <a:ext cx="111788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7030A0"/>
                </a:solidFill>
              </a:rPr>
              <a:t>OS MAPAS SÃO MUITO IMPORTANTES PARA NOSSA ORIENTAÇÃO. NELE PODEMOS ENCONTRAR LUGARES QUE CONHECEMOS, OU MELHOR, LUGARES DE REFERÊNCIA</a:t>
            </a:r>
            <a:r>
              <a:rPr lang="pt-BR" sz="2400" b="1" dirty="0" smtClean="0">
                <a:solidFill>
                  <a:srgbClr val="7030A0"/>
                </a:solidFill>
              </a:rPr>
              <a:t>.</a:t>
            </a:r>
          </a:p>
          <a:p>
            <a:endParaRPr lang="pt-BR" sz="2400" b="1" dirty="0" smtClean="0">
              <a:solidFill>
                <a:srgbClr val="7030A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030" y="3055734"/>
            <a:ext cx="640135" cy="285224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765045" y="3709638"/>
            <a:ext cx="4474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Circule no  mapa com a cor </a:t>
            </a:r>
            <a:r>
              <a:rPr lang="pt-B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vermelha</a:t>
            </a:r>
          </a:p>
          <a:p>
            <a:r>
              <a:rPr lang="pt-B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 </a:t>
            </a:r>
            <a:r>
              <a:rPr lang="pt-B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pt-B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localiza </a:t>
            </a:r>
            <a:r>
              <a:rPr lang="pt-B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farmácia. </a:t>
            </a:r>
            <a:endParaRPr lang="pt-BR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eta para a direita 8"/>
          <p:cNvSpPr/>
          <p:nvPr/>
        </p:nvSpPr>
        <p:spPr>
          <a:xfrm>
            <a:off x="6742108" y="3178591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>
            <a:off x="6786637" y="391837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897091" y="3147975"/>
            <a:ext cx="3726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B050"/>
                </a:solidFill>
              </a:rPr>
              <a:t>Circule no mapa com a cor verde onde se localiza a igreja. </a:t>
            </a:r>
            <a:endParaRPr lang="pt-BR" b="1" dirty="0">
              <a:solidFill>
                <a:srgbClr val="00B050"/>
              </a:solidFill>
            </a:endParaRPr>
          </a:p>
        </p:txBody>
      </p:sp>
      <p:sp>
        <p:nvSpPr>
          <p:cNvPr id="12" name="Seta para a direita 11"/>
          <p:cNvSpPr/>
          <p:nvPr/>
        </p:nvSpPr>
        <p:spPr>
          <a:xfrm>
            <a:off x="6712422" y="4670858"/>
            <a:ext cx="978408" cy="4846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 flipH="1">
            <a:off x="7765045" y="4658149"/>
            <a:ext cx="3858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</a:t>
            </a:r>
            <a:r>
              <a:rPr lang="pt-BR" b="1" dirty="0" smtClean="0">
                <a:solidFill>
                  <a:schemeClr val="accent2"/>
                </a:solidFill>
              </a:rPr>
              <a:t>Circule no mapa com a cor laranja onde se localiza a livraria.</a:t>
            </a:r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15" name="Seta para a direita 14"/>
          <p:cNvSpPr/>
          <p:nvPr/>
        </p:nvSpPr>
        <p:spPr>
          <a:xfrm>
            <a:off x="6712422" y="5423347"/>
            <a:ext cx="978408" cy="48463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7897091" y="5426657"/>
            <a:ext cx="3560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Circule no mapa com a cor </a:t>
            </a:r>
            <a:r>
              <a:rPr lang="pt-BR" b="1" dirty="0" smtClean="0">
                <a:solidFill>
                  <a:srgbClr val="002060"/>
                </a:solidFill>
              </a:rPr>
              <a:t>azul </a:t>
            </a:r>
            <a:r>
              <a:rPr lang="pt-BR" b="1" dirty="0" smtClean="0">
                <a:solidFill>
                  <a:srgbClr val="002060"/>
                </a:solidFill>
              </a:rPr>
              <a:t>onde se localiza o Banco</a:t>
            </a:r>
            <a:endParaRPr lang="pt-BR" b="1" dirty="0">
              <a:solidFill>
                <a:srgbClr val="002060"/>
              </a:solidFill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60" y="1649051"/>
            <a:ext cx="5305895" cy="495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1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 rotWithShape="1">
          <a:blip r:embed="rId2"/>
          <a:srcRect l="14987" t="29078" r="17438" b="5362"/>
          <a:stretch/>
        </p:blipFill>
        <p:spPr bwMode="auto">
          <a:xfrm>
            <a:off x="845128" y="678871"/>
            <a:ext cx="10183093" cy="561109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9215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9382" y="374073"/>
            <a:ext cx="1165167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REFLEXÃO: POR QUE INCLUIR?</a:t>
            </a:r>
            <a:endParaRPr lang="pt-BR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que incluir? Será que as crianças com deficiência não aprendem mais em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classes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separadas, com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professores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especializados e dedicados apenas às necessidades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delas?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Não, pois a socialização é fundamental para o desenvolvimento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socioemocional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favorecendo o seu desenvolvimento de forma integral conforme previsto na BNCC.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educador utiliza um modelo e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3D para ensinar o Sistema Solar, por exemplo, não só os que têm deficiência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auditiva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avançam mais mas também t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classe tem acesso a um recurso que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fará para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inclusão está preparado para atender todas as crianças", diz Cláudia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Pereira Dutra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secretária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Educação Especial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 Ministério da Educação (MEC). "A inclusão obriga o sistema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educacional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se repensar, a descobrir novas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forma sede ensinar", completa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Maria Teresa. "Muda o entendimento do que é aprendizagem."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781" y="4811903"/>
            <a:ext cx="4343401" cy="186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13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48000" y="26903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Referências bibliográficas:</a:t>
            </a:r>
            <a:b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http://portal.mec.gov.br</a:t>
            </a:r>
            <a:b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SIMÃO,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Antoniette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&amp; SIMÂO, Flavia. Inclusão: Educação Especial – educação essencial. São Paulo: Livro pronto, 2004.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794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7159" t="8265" r="3182" b="8061"/>
          <a:stretch/>
        </p:blipFill>
        <p:spPr>
          <a:xfrm>
            <a:off x="581891" y="304998"/>
            <a:ext cx="11083636" cy="609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07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03564" y="415636"/>
            <a:ext cx="10626436" cy="6174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91440">
              <a:defRPr/>
            </a:pPr>
            <a:r>
              <a:rPr lang="pt-B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</a:t>
            </a:r>
            <a:r>
              <a:rPr lang="pt-B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adaptação </a:t>
            </a:r>
            <a:r>
              <a:rPr lang="pt-B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curricular</a:t>
            </a:r>
            <a:endParaRPr lang="pt-B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indent="-91440">
              <a:defRPr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indent="-91440">
              <a:defRPr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REGISTRO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ADAPTAÇÃO CURRICULAR</a:t>
            </a:r>
          </a:p>
          <a:p>
            <a:pPr marL="91440" indent="-91440">
              <a:defRPr/>
            </a:pPr>
            <a:r>
              <a:rPr lang="pt-B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(Para uso do Professor da Classe Comum - Elaboração semanal)</a:t>
            </a:r>
          </a:p>
          <a:p>
            <a:pPr marL="91440" indent="-91440">
              <a:defRPr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indent="-91440">
              <a:defRPr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15/0/20 à 19/06/2020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indent="-91440">
              <a:defRPr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indent="-91440">
              <a:defRPr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IDENTIFICAÇÃO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indent="-91440">
              <a:defRPr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indent="-91440">
              <a:defRPr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indent="-91440">
              <a:defRPr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indent="-91440">
              <a:defRPr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D/N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indent="-91440">
              <a:defRPr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indent="-91440">
              <a:defRPr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Série/Ano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 6 Ano </a:t>
            </a:r>
          </a:p>
          <a:p>
            <a:pPr>
              <a:defRPr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Disciplina: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Período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 matutino (x)  </a:t>
            </a:r>
          </a:p>
        </p:txBody>
      </p:sp>
    </p:spTree>
    <p:extLst>
      <p:ext uri="{BB962C8B-B14F-4D97-AF65-F5344CB8AC3E}">
        <p14:creationId xmlns:p14="http://schemas.microsoft.com/office/powerpoint/2010/main" val="2093645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7200" y="296763"/>
            <a:ext cx="104470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Quem elabora as adequações curriculares ?????</a:t>
            </a:r>
          </a:p>
          <a:p>
            <a:pPr algn="just"/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-Todos os professores de todos os componentes curriculares</a:t>
            </a:r>
          </a:p>
          <a:p>
            <a:pPr algn="just"/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Nas escolas que possuem as Salas de Recurso, o professor de cada componente curricular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elabora com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 professor especializado da Sala de Recurso.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710" y="3706647"/>
            <a:ext cx="1819275" cy="28575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372" y="3585001"/>
            <a:ext cx="2525708" cy="310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74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11480" y="297180"/>
            <a:ext cx="1159764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Roteiro Adaptado de Geografia – 6º Ano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Situação Aprendizagem 1  - volume 2 – 2º Bimestre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 habilidade  utilizadas nos roteiros adaptados são as mesmas do Currículo Paulista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 rotWithShape="1">
          <a:blip r:embed="rId2"/>
          <a:srcRect l="35265" t="10962" r="36311" b="28948"/>
          <a:stretch/>
        </p:blipFill>
        <p:spPr bwMode="auto">
          <a:xfrm>
            <a:off x="2244436" y="1884218"/>
            <a:ext cx="3976254" cy="44470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/>
          <p:cNvPicPr/>
          <p:nvPr/>
        </p:nvPicPr>
        <p:blipFill rotWithShape="1">
          <a:blip r:embed="rId3"/>
          <a:srcRect l="35422" t="17158" r="36049" b="16568"/>
          <a:stretch/>
        </p:blipFill>
        <p:spPr bwMode="auto">
          <a:xfrm>
            <a:off x="6606862" y="2060620"/>
            <a:ext cx="3741098" cy="45314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2990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84909" y="360218"/>
            <a:ext cx="1030778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Descrição: </a:t>
            </a:r>
            <a:r>
              <a:rPr lang="pt-BR" altLang="pt-BR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Habilidade 2º Bimestre para  aprendizagem </a:t>
            </a:r>
          </a:p>
          <a:p>
            <a:pPr algn="just"/>
            <a:endParaRPr lang="pt-BR" altLang="pt-BR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alt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EF06GE20* Reconhecer a importância da Cartografia como uma forma de linguagem para representar fenômenos nas escalas local, regional e global.</a:t>
            </a:r>
            <a:endParaRPr lang="pt-BR" alt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altLang="pt-BR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Habilidade para o aluno com Deficiência intelectual ou Transtorno do Espectro Autista: </a:t>
            </a:r>
          </a:p>
          <a:p>
            <a:pPr algn="just"/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mesma dos demais alunos. </a:t>
            </a:r>
          </a:p>
          <a:p>
            <a:pPr algn="just"/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altLang="pt-BR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Estratégia/atividade trabalhada na aula: </a:t>
            </a: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Explanação Dialogada (no caso de atividade presencial), entrevista dirigida junto aos familiares (no caso de atividade domiciliar).</a:t>
            </a:r>
          </a:p>
        </p:txBody>
      </p:sp>
    </p:spTree>
    <p:extLst>
      <p:ext uri="{BB962C8B-B14F-4D97-AF65-F5344CB8AC3E}">
        <p14:creationId xmlns:p14="http://schemas.microsoft.com/office/powerpoint/2010/main" val="120860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018" y="3089120"/>
            <a:ext cx="3785062" cy="283879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00100" y="631065"/>
            <a:ext cx="100825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Atividade Adaptadas (Sugestão)</a:t>
            </a:r>
          </a:p>
          <a:p>
            <a:pPr algn="just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Para a realização das atividades presentes neste roteiro recomendamos que os pais/responsáveis auxiliem o(a) seu(sua) filha(a).  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5829300" y="2299856"/>
            <a:ext cx="5559136" cy="3398080"/>
          </a:xfrm>
          <a:prstGeom prst="ellipse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Importante: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trabalho colaborativo com a família. A parceria da família sempre foi essencial. E agora, ela é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fundamental!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567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33286" y="274320"/>
            <a:ext cx="6074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Atividade do Caderno do Aluno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Nuvem 5"/>
          <p:cNvSpPr/>
          <p:nvPr/>
        </p:nvSpPr>
        <p:spPr>
          <a:xfrm>
            <a:off x="7383780" y="548640"/>
            <a:ext cx="3741420" cy="3154680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adaptar a atividade?</a:t>
            </a:r>
            <a:endParaRPr lang="pt-B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tse2.mm.bing.net/th?id=OIP.SUPjnO14mqye354dUxZ9lgHaGd&amp;pid=Api&amp;P=0&amp;w=202&amp;h=1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854" y="3703320"/>
            <a:ext cx="2950845" cy="258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27" y="1262131"/>
            <a:ext cx="6412414" cy="517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2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3770" y="223962"/>
            <a:ext cx="72256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Atividade Adaptada</a:t>
            </a: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 NOSSO DIA A DIA VEMOS VÁRIOS TIPOS DE LINGUAGENS</a:t>
            </a: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– FAÇA X  EM QUAL DAS IMAGENS REPRESENTA UMA PLACA DE TRÂNSITO?  </a:t>
            </a:r>
          </a:p>
          <a:p>
            <a:endParaRPr lang="pt-BR" sz="2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240" y="2894415"/>
            <a:ext cx="3051810" cy="305181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13105" r="13709"/>
          <a:stretch/>
        </p:blipFill>
        <p:spPr>
          <a:xfrm>
            <a:off x="743127" y="3182351"/>
            <a:ext cx="3630790" cy="247593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373" y="3182352"/>
            <a:ext cx="3714956" cy="2475939"/>
          </a:xfrm>
          <a:prstGeom prst="rect">
            <a:avLst/>
          </a:prstGeom>
        </p:spPr>
      </p:pic>
      <p:sp>
        <p:nvSpPr>
          <p:cNvPr id="6" name="Texto explicativo em elipse 5"/>
          <p:cNvSpPr/>
          <p:nvPr/>
        </p:nvSpPr>
        <p:spPr>
          <a:xfrm>
            <a:off x="7612380" y="502920"/>
            <a:ext cx="4088281" cy="1504188"/>
          </a:xfrm>
          <a:prstGeom prst="wedgeEllipse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Nas adaptações  os enunciados devem ser claros e objetivos.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8748150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665</TotalTime>
  <Words>595</Words>
  <Application>Microsoft Office PowerPoint</Application>
  <PresentationFormat>Widescreen</PresentationFormat>
  <Paragraphs>68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8" baseType="lpstr">
      <vt:lpstr>Arial</vt:lpstr>
      <vt:lpstr>Corbel</vt:lpstr>
      <vt:lpstr>Base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Lilian Lopes</dc:creator>
  <cp:lastModifiedBy>Lilian Lopes</cp:lastModifiedBy>
  <cp:revision>35</cp:revision>
  <dcterms:created xsi:type="dcterms:W3CDTF">2020-06-09T13:37:27Z</dcterms:created>
  <dcterms:modified xsi:type="dcterms:W3CDTF">2020-06-11T20:36:46Z</dcterms:modified>
</cp:coreProperties>
</file>