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7" r:id="rId5"/>
    <p:sldId id="276" r:id="rId6"/>
    <p:sldId id="277" r:id="rId7"/>
    <p:sldId id="265" r:id="rId8"/>
    <p:sldId id="278" r:id="rId9"/>
    <p:sldId id="258" r:id="rId10"/>
    <p:sldId id="275" r:id="rId11"/>
    <p:sldId id="272" r:id="rId12"/>
    <p:sldId id="279" r:id="rId13"/>
    <p:sldId id="273" r:id="rId14"/>
    <p:sldId id="274" r:id="rId15"/>
    <p:sldId id="280" r:id="rId16"/>
    <p:sldId id="281" r:id="rId17"/>
    <p:sldId id="283" r:id="rId18"/>
    <p:sldId id="284" r:id="rId19"/>
    <p:sldId id="285" r:id="rId20"/>
    <p:sldId id="282" r:id="rId21"/>
    <p:sldId id="286" r:id="rId22"/>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p:cViewPr varScale="1">
        <p:scale>
          <a:sx n="75" d="100"/>
          <a:sy n="75" d="100"/>
        </p:scale>
        <p:origin x="414" y="7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3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9988597-0D2B-4D9B-875C-C07C90A297DA}" type="datetime1">
              <a:rPr lang="pt-BR" smtClean="0"/>
              <a:t>13/06/2020</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pt-BR" smtClean="0"/>
              <a:t>‹nº›</a:t>
            </a:fld>
            <a:endParaRPr lang="pt-BR"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8DDA0-C85B-4FC8-9EC9-8CAFA2783410}" type="datetime1">
              <a:rPr lang="pt-BR" smtClean="0"/>
              <a:pPr/>
              <a:t>13/06/2020</a:t>
            </a:fld>
            <a:endParaRPr lang="pt-BR"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smtClean="0"/>
              <a:t>Clique para editar o texto Mestre</a:t>
            </a:r>
          </a:p>
          <a:p>
            <a:pPr lvl="1" rtl="0"/>
            <a:r>
              <a:rPr lang="pt-BR" noProof="0" dirty="0" smtClean="0"/>
              <a:t>Segundo nível</a:t>
            </a:r>
          </a:p>
          <a:p>
            <a:pPr lvl="2" rtl="0"/>
            <a:r>
              <a:rPr lang="pt-BR" noProof="0" dirty="0" smtClean="0"/>
              <a:t>Terceiro nível</a:t>
            </a:r>
          </a:p>
          <a:p>
            <a:pPr lvl="3" rtl="0"/>
            <a:r>
              <a:rPr lang="pt-BR" noProof="0" dirty="0" smtClean="0"/>
              <a:t>Quarto nível</a:t>
            </a:r>
          </a:p>
          <a:p>
            <a:pPr lvl="4" rtl="0"/>
            <a:r>
              <a:rPr lang="pt-BR" noProof="0" dirty="0" smtClean="0"/>
              <a:t>Quinto nível</a:t>
            </a:r>
            <a:endParaRPr lang="pt-BR" noProof="0"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dirty="0"/>
          </a:p>
        </p:txBody>
      </p:sp>
      <p:sp>
        <p:nvSpPr>
          <p:cNvPr id="7" name="Espaço Reservado para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pt-BR" noProof="0" smtClean="0"/>
              <a:t>‹nº›</a:t>
            </a:fld>
            <a:endParaRPr lang="pt-BR"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1</a:t>
            </a:fld>
            <a:endParaRPr lang="pt-BR" dirty="0"/>
          </a:p>
        </p:txBody>
      </p:sp>
    </p:spTree>
    <p:extLst>
      <p:ext uri="{BB962C8B-B14F-4D97-AF65-F5344CB8AC3E}">
        <p14:creationId xmlns:p14="http://schemas.microsoft.com/office/powerpoint/2010/main" val="70339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r>
              <a:rPr lang="pt-BR" dirty="0" smtClean="0"/>
              <a:t>NOTA: Para alterar as imagens no slide, selecione e exclua uma imagem. Em seguida, clique no ícone Inserir Imagem no espaço reservado para inserir sua própria imagem.</a:t>
            </a:r>
            <a:endParaRPr lang="pt-BR" dirty="0"/>
          </a:p>
        </p:txBody>
      </p:sp>
      <p:sp>
        <p:nvSpPr>
          <p:cNvPr id="4" name="Espaço Reservado para Número de Slide 3"/>
          <p:cNvSpPr>
            <a:spLocks noGrp="1"/>
          </p:cNvSpPr>
          <p:nvPr>
            <p:ph type="sldNum" sz="quarter" idx="10"/>
          </p:nvPr>
        </p:nvSpPr>
        <p:spPr/>
        <p:txBody>
          <a:bodyPr rtlCol="0"/>
          <a:lstStyle/>
          <a:p>
            <a:pPr rtl="0"/>
            <a:fld id="{5534C2EF-8A97-4DAF-B099-E567883644D6}" type="slidenum">
              <a:rPr lang="pt-BR" smtClean="0"/>
              <a:t>4</a:t>
            </a:fld>
            <a:endParaRPr lang="pt-BR" dirty="0"/>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6</a:t>
            </a:fld>
            <a:endParaRPr lang="pt-BR" dirty="0"/>
          </a:p>
        </p:txBody>
      </p:sp>
    </p:spTree>
    <p:extLst>
      <p:ext uri="{BB962C8B-B14F-4D97-AF65-F5344CB8AC3E}">
        <p14:creationId xmlns:p14="http://schemas.microsoft.com/office/powerpoint/2010/main" val="410689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8</a:t>
            </a:fld>
            <a:endParaRPr lang="pt-BR" dirty="0"/>
          </a:p>
        </p:txBody>
      </p:sp>
    </p:spTree>
    <p:extLst>
      <p:ext uri="{BB962C8B-B14F-4D97-AF65-F5344CB8AC3E}">
        <p14:creationId xmlns:p14="http://schemas.microsoft.com/office/powerpoint/2010/main" val="226533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10</a:t>
            </a:fld>
            <a:endParaRPr lang="pt-BR" dirty="0"/>
          </a:p>
        </p:txBody>
      </p:sp>
    </p:spTree>
    <p:extLst>
      <p:ext uri="{BB962C8B-B14F-4D97-AF65-F5344CB8AC3E}">
        <p14:creationId xmlns:p14="http://schemas.microsoft.com/office/powerpoint/2010/main" val="300381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11</a:t>
            </a:fld>
            <a:endParaRPr lang="pt-BR" dirty="0"/>
          </a:p>
        </p:txBody>
      </p:sp>
    </p:spTree>
    <p:extLst>
      <p:ext uri="{BB962C8B-B14F-4D97-AF65-F5344CB8AC3E}">
        <p14:creationId xmlns:p14="http://schemas.microsoft.com/office/powerpoint/2010/main" val="2167189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Imagem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ítulo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pt-BR" noProof="0" smtClean="0"/>
              <a:t>Clique para editar o título mestre</a:t>
            </a:r>
            <a:endParaRPr lang="pt-BR" noProof="0" dirty="0"/>
          </a:p>
        </p:txBody>
      </p:sp>
      <p:sp>
        <p:nvSpPr>
          <p:cNvPr id="3" name="Subtítulo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smtClean="0"/>
              <a:t>Clique para editar o estilo do subtítulo mestre</a:t>
            </a:r>
            <a:endParaRPr lang="pt-BR"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uas Imagens com Legendas">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ítulo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pt-BR" noProof="0" smtClean="0"/>
              <a:t>Clique para editar o título mestre</a:t>
            </a:r>
            <a:endParaRPr lang="pt-BR" noProof="0" dirty="0"/>
          </a:p>
        </p:txBody>
      </p:sp>
      <p:sp>
        <p:nvSpPr>
          <p:cNvPr id="7" name="Forma Livre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5" name="Espaço Reservado para Imagem 14" descr="Um espaço reservado vazio para adicionar uma imagem. Clique no espaço reservado e selecione a imagem que você deseja adicionar"/>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smtClean="0"/>
              <a:t>Clique no ícone para adicionar uma imagem</a:t>
            </a:r>
            <a:endParaRPr lang="pt-BR" noProof="0" dirty="0"/>
          </a:p>
        </p:txBody>
      </p:sp>
      <p:sp>
        <p:nvSpPr>
          <p:cNvPr id="17" name="Espaço Reservado para Texto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pt-BR" noProof="0" smtClean="0"/>
              <a:t>Clique para editar o texto mestre</a:t>
            </a:r>
          </a:p>
        </p:txBody>
      </p:sp>
      <p:sp>
        <p:nvSpPr>
          <p:cNvPr id="18" name="Forma Livre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9" name="Espaço Reservado para Imagem 18" descr="Um espaço reservado vazio para adicionar uma imagem. Clique no espaço reservado e selecione a imagem que você deseja adicionar"/>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smtClean="0"/>
              <a:t>Clique no ícone para adicionar uma imagem</a:t>
            </a:r>
            <a:endParaRPr lang="pt-BR" noProof="0" dirty="0"/>
          </a:p>
        </p:txBody>
      </p:sp>
      <p:sp>
        <p:nvSpPr>
          <p:cNvPr id="20" name="Espaço Reservado para Texto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pt-BR" noProof="0" smtClean="0"/>
              <a:t>Clique para editar o texto mestre</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ês Imagens com Legendas">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ítulo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pt-BR" noProof="0" smtClean="0"/>
              <a:t>Clique para editar o título mestre</a:t>
            </a:r>
            <a:endParaRPr lang="pt-BR" noProof="0" dirty="0"/>
          </a:p>
        </p:txBody>
      </p:sp>
      <p:sp>
        <p:nvSpPr>
          <p:cNvPr id="7" name="Forma Livre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5" name="Espaço Reservado para Imagem 14" descr="Um espaço reservado vazio para adicionar uma imagem. Clique no espaço reservado e selecione a imagem que você deseja adicionar"/>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smtClean="0"/>
              <a:t>Clique no ícone para adicionar uma imagem</a:t>
            </a:r>
            <a:endParaRPr lang="pt-BR" noProof="0" dirty="0"/>
          </a:p>
        </p:txBody>
      </p:sp>
      <p:sp>
        <p:nvSpPr>
          <p:cNvPr id="18" name="Forma Livre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9" name="Espaço Reservado para Imagem 18" descr="Um espaço reservado vazio para adicionar uma imagem. Clique no espaço reservado e selecione a imagem que você deseja adicionar"/>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smtClean="0"/>
              <a:t>Clique no ícone para adicionar uma imagem</a:t>
            </a:r>
            <a:endParaRPr lang="pt-BR" noProof="0" dirty="0"/>
          </a:p>
        </p:txBody>
      </p:sp>
      <p:sp>
        <p:nvSpPr>
          <p:cNvPr id="12" name="Forma Livre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3" name="Espaço Reservado para Imagem 12" descr="Um espaço reservado vazio para adicionar uma imagem. Clique no espaço reservado e selecione a imagem que você deseja adicionar"/>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smtClean="0"/>
              <a:t>Clique no ícone para adicionar uma imagem</a:t>
            </a:r>
            <a:endParaRPr lang="pt-BR" noProof="0" dirty="0"/>
          </a:p>
        </p:txBody>
      </p:sp>
      <p:sp>
        <p:nvSpPr>
          <p:cNvPr id="17" name="Espaço Reservado para Texto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pt-BR" noProof="0" smtClean="0"/>
              <a:t>Clique para editar o texto mestre</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nco Imagens">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ítulo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pt-BR" noProof="0" smtClean="0"/>
              <a:t>Clique para editar o título mestre</a:t>
            </a:r>
            <a:endParaRPr lang="pt-BR" noProof="0" dirty="0"/>
          </a:p>
        </p:txBody>
      </p:sp>
      <p:sp>
        <p:nvSpPr>
          <p:cNvPr id="8" name="Forma Livre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9" name="Espaço Reservado para Imagem 8" descr="Um espaço reservado vazio para adicionar uma imagem. Clique no espaço reservado e selecione a imagem que você deseja adicionar"/>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smtClean="0"/>
              <a:t>Clique no ícone para adicionar uma imagem</a:t>
            </a:r>
            <a:endParaRPr lang="pt-BR" noProof="0" dirty="0"/>
          </a:p>
        </p:txBody>
      </p:sp>
      <p:sp>
        <p:nvSpPr>
          <p:cNvPr id="10" name="Forma Livre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1" name="Espaço Reservado para Imagem 10" descr="Um espaço reservado vazio para adicionar uma imagem. Clique no espaço reservado e selecione a imagem que você deseja adicionar"/>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smtClean="0"/>
              <a:t>Clique no ícone para adicionar uma imagem</a:t>
            </a:r>
            <a:endParaRPr lang="pt-BR" noProof="0" dirty="0"/>
          </a:p>
        </p:txBody>
      </p:sp>
      <p:sp>
        <p:nvSpPr>
          <p:cNvPr id="12" name="Forma Livre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3" name="Espaço Reservado para Imagem 12" descr="Um espaço reservado vazio para adicionar uma imagem. Clique no espaço reservado e selecione a imagem que você deseja adicionar"/>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smtClean="0"/>
              <a:t>Clique no ícone para adicionar uma imagem</a:t>
            </a:r>
            <a:endParaRPr lang="pt-BR" noProof="0" dirty="0"/>
          </a:p>
        </p:txBody>
      </p:sp>
      <p:sp>
        <p:nvSpPr>
          <p:cNvPr id="14" name="Forma Livre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5" name="Espaço Reservado para Imagem 14" descr="Um espaço reservado vazio para adicionar uma imagem. Clique no espaço reservado e selecione a imagem que você deseja adicionar"/>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smtClean="0"/>
              <a:t>Clique no ícone para adicionar uma imagem</a:t>
            </a:r>
            <a:endParaRPr lang="pt-BR" noProof="0" dirty="0"/>
          </a:p>
        </p:txBody>
      </p:sp>
      <p:sp>
        <p:nvSpPr>
          <p:cNvPr id="20" name="Forma Livre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21" name="Espaço Reservado para Imagem 20" descr="Um espaço reservado vazio para adicionar uma imagem. Clique no espaço reservado e selecione a imagem que você deseja adicionar"/>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smtClean="0"/>
              <a:t>Clique no ícone para adicionar uma imagem</a:t>
            </a:r>
            <a:endParaRPr lang="pt-BR"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4" name="Espaço Reservado para Data 3"/>
          <p:cNvSpPr>
            <a:spLocks noGrp="1"/>
          </p:cNvSpPr>
          <p:nvPr>
            <p:ph type="dt" sz="half" idx="10"/>
          </p:nvPr>
        </p:nvSpPr>
        <p:spPr/>
        <p:txBody>
          <a:bodyPr rtlCol="0"/>
          <a:lstStyle/>
          <a:p>
            <a:pPr rtl="0"/>
            <a:fld id="{7F1EE913-EB6C-49FE-896A-DC5C09AC5099}" type="datetime1">
              <a:rPr lang="pt-BR" noProof="0" smtClean="0"/>
              <a:t>13/06/2020</a:t>
            </a:fld>
            <a:endParaRPr lang="pt-BR" noProof="0" dirty="0"/>
          </a:p>
        </p:txBody>
      </p:sp>
      <p:sp>
        <p:nvSpPr>
          <p:cNvPr id="6" name="Espaço Reservado para Número do Slide 5"/>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365125"/>
            <a:ext cx="1828799" cy="4940300"/>
          </a:xfrm>
        </p:spPr>
        <p:txBody>
          <a:bodyPr vert="eaVert" rtlCol="0"/>
          <a:lstStyle/>
          <a:p>
            <a:pPr rtl="0"/>
            <a:r>
              <a:rPr lang="pt-BR" noProof="0" smtClean="0"/>
              <a:t>Clique para editar o título mestre</a:t>
            </a:r>
            <a:endParaRPr lang="pt-BR" noProof="0" dirty="0"/>
          </a:p>
        </p:txBody>
      </p:sp>
      <p:sp>
        <p:nvSpPr>
          <p:cNvPr id="3" name="Espaço Reservado para Texto Vertical 2"/>
          <p:cNvSpPr>
            <a:spLocks noGrp="1"/>
          </p:cNvSpPr>
          <p:nvPr>
            <p:ph type="body" orient="vert" idx="1"/>
          </p:nvPr>
        </p:nvSpPr>
        <p:spPr>
          <a:xfrm>
            <a:off x="1524000" y="365125"/>
            <a:ext cx="6858000" cy="4940300"/>
          </a:xfrm>
        </p:spPr>
        <p:txBody>
          <a:bodyPr vert="eaVert"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4" name="Espaço Reservado para Data 3"/>
          <p:cNvSpPr>
            <a:spLocks noGrp="1"/>
          </p:cNvSpPr>
          <p:nvPr>
            <p:ph type="dt" sz="half" idx="10"/>
          </p:nvPr>
        </p:nvSpPr>
        <p:spPr/>
        <p:txBody>
          <a:bodyPr rtlCol="0"/>
          <a:lstStyle/>
          <a:p>
            <a:pPr rtl="0"/>
            <a:fld id="{02D05F3E-783B-4EC3-B97B-7E802FFC7948}" type="datetime1">
              <a:rPr lang="pt-BR" noProof="0" smtClean="0"/>
              <a:t>13/06/2020</a:t>
            </a:fld>
            <a:endParaRPr lang="pt-BR" noProof="0" dirty="0"/>
          </a:p>
        </p:txBody>
      </p:sp>
      <p:sp>
        <p:nvSpPr>
          <p:cNvPr id="6" name="Espaço Reservado para Número do Slide 5"/>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Conteúdo 2"/>
          <p:cNvSpPr>
            <a:spLocks noGrp="1"/>
          </p:cNvSpPr>
          <p:nvPr>
            <p:ph idx="1"/>
          </p:nvPr>
        </p:nvSpPr>
        <p:spPr/>
        <p:txBody>
          <a:bodyPr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4" name="Espaço Reservado para Data 3"/>
          <p:cNvSpPr>
            <a:spLocks noGrp="1"/>
          </p:cNvSpPr>
          <p:nvPr>
            <p:ph type="dt" sz="half" idx="10"/>
          </p:nvPr>
        </p:nvSpPr>
        <p:spPr/>
        <p:txBody>
          <a:bodyPr rtlCol="0"/>
          <a:lstStyle/>
          <a:p>
            <a:pPr rtl="0"/>
            <a:fld id="{11E60A32-2AE6-465A-9F55-1C7E94995FDA}" type="datetime1">
              <a:rPr lang="pt-BR" noProof="0" smtClean="0"/>
              <a:t>13/06/2020</a:t>
            </a:fld>
            <a:endParaRPr lang="pt-BR" noProof="0" dirty="0"/>
          </a:p>
        </p:txBody>
      </p:sp>
      <p:sp>
        <p:nvSpPr>
          <p:cNvPr id="6" name="Espaço Reservado para Número do Slide 5"/>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7" name="Imagem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ítulo 1"/>
          <p:cNvSpPr>
            <a:spLocks noGrp="1"/>
          </p:cNvSpPr>
          <p:nvPr>
            <p:ph type="title"/>
          </p:nvPr>
        </p:nvSpPr>
        <p:spPr>
          <a:xfrm>
            <a:off x="3352800" y="533400"/>
            <a:ext cx="7315200" cy="1828800"/>
          </a:xfrm>
        </p:spPr>
        <p:txBody>
          <a:bodyPr rtlCol="0" anchor="b">
            <a:normAutofit/>
          </a:bodyPr>
          <a:lstStyle>
            <a:lvl1pPr>
              <a:defRPr sz="4400"/>
            </a:lvl1pPr>
          </a:lstStyle>
          <a:p>
            <a:pPr rtl="0"/>
            <a:r>
              <a:rPr lang="pt-BR" noProof="0" smtClean="0"/>
              <a:t>Clique para editar o título mestre</a:t>
            </a:r>
            <a:endParaRPr lang="pt-BR" noProof="0" dirty="0"/>
          </a:p>
        </p:txBody>
      </p:sp>
      <p:sp>
        <p:nvSpPr>
          <p:cNvPr id="3" name="Espaço Reservado para Texto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smtClean="0"/>
              <a:t>Clique para editar o texto mestre</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Conteúdo 2"/>
          <p:cNvSpPr>
            <a:spLocks noGrp="1"/>
          </p:cNvSpPr>
          <p:nvPr>
            <p:ph sz="half" idx="1"/>
          </p:nvPr>
        </p:nvSpPr>
        <p:spPr>
          <a:xfrm>
            <a:off x="1524000" y="1825625"/>
            <a:ext cx="4389120" cy="3474720"/>
          </a:xfrm>
        </p:spPr>
        <p:txBody>
          <a:bodyPr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Conteúdo 3"/>
          <p:cNvSpPr>
            <a:spLocks noGrp="1"/>
          </p:cNvSpPr>
          <p:nvPr>
            <p:ph sz="half" idx="2"/>
          </p:nvPr>
        </p:nvSpPr>
        <p:spPr>
          <a:xfrm>
            <a:off x="6278880" y="1825625"/>
            <a:ext cx="4389120" cy="3474720"/>
          </a:xfrm>
        </p:spPr>
        <p:txBody>
          <a:bodyPr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6" name="Espaço Reservado para Rodapé 5"/>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5" name="Espaço Reservado para Data 4"/>
          <p:cNvSpPr>
            <a:spLocks noGrp="1"/>
          </p:cNvSpPr>
          <p:nvPr>
            <p:ph type="dt" sz="half" idx="10"/>
          </p:nvPr>
        </p:nvSpPr>
        <p:spPr/>
        <p:txBody>
          <a:bodyPr rtlCol="0"/>
          <a:lstStyle/>
          <a:p>
            <a:pPr rtl="0"/>
            <a:fld id="{0232CF8E-4A55-4E41-BAED-3495281D7486}" type="datetime1">
              <a:rPr lang="pt-BR" noProof="0" smtClean="0"/>
              <a:t>13/06/2020</a:t>
            </a:fld>
            <a:endParaRPr lang="pt-BR" noProof="0" dirty="0"/>
          </a:p>
        </p:txBody>
      </p:sp>
      <p:sp>
        <p:nvSpPr>
          <p:cNvPr id="7" name="Espaço Reservado para Número do Slide 6"/>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Texto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Clique para editar o texto mestre</a:t>
            </a:r>
          </a:p>
        </p:txBody>
      </p:sp>
      <p:sp>
        <p:nvSpPr>
          <p:cNvPr id="4" name="Espaço Reservado para Conteúdo 3"/>
          <p:cNvSpPr>
            <a:spLocks noGrp="1"/>
          </p:cNvSpPr>
          <p:nvPr>
            <p:ph sz="half" idx="2"/>
          </p:nvPr>
        </p:nvSpPr>
        <p:spPr>
          <a:xfrm>
            <a:off x="1524000" y="2624666"/>
            <a:ext cx="4389120" cy="2675467"/>
          </a:xfrm>
        </p:spPr>
        <p:txBody>
          <a:bodyPr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Texto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Clique para editar o texto mestre</a:t>
            </a:r>
          </a:p>
        </p:txBody>
      </p:sp>
      <p:sp>
        <p:nvSpPr>
          <p:cNvPr id="6" name="Espaço Reservado para Conteúdo 5"/>
          <p:cNvSpPr>
            <a:spLocks noGrp="1"/>
          </p:cNvSpPr>
          <p:nvPr>
            <p:ph sz="quarter" idx="4"/>
          </p:nvPr>
        </p:nvSpPr>
        <p:spPr>
          <a:xfrm>
            <a:off x="6278880" y="2624666"/>
            <a:ext cx="4389120" cy="2675467"/>
          </a:xfrm>
        </p:spPr>
        <p:txBody>
          <a:bodyPr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8" name="Espaço Reservado para Rodapé 7"/>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7" name="Espaço Reservado para Data 6"/>
          <p:cNvSpPr>
            <a:spLocks noGrp="1"/>
          </p:cNvSpPr>
          <p:nvPr>
            <p:ph type="dt" sz="half" idx="10"/>
          </p:nvPr>
        </p:nvSpPr>
        <p:spPr/>
        <p:txBody>
          <a:bodyPr rtlCol="0"/>
          <a:lstStyle/>
          <a:p>
            <a:pPr rtl="0"/>
            <a:fld id="{7917D8D7-0AF7-4111-9E6A-8C12A2F2113A}" type="datetime1">
              <a:rPr lang="pt-BR" noProof="0" smtClean="0"/>
              <a:t>13/06/2020</a:t>
            </a:fld>
            <a:endParaRPr lang="pt-BR" noProof="0" dirty="0"/>
          </a:p>
        </p:txBody>
      </p:sp>
      <p:sp>
        <p:nvSpPr>
          <p:cNvPr id="9" name="Espaço Reservado para Número do Slide 8"/>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4" name="Espaço Reservado para Rodapé 3"/>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3" name="Espaço Reservado para Data 2"/>
          <p:cNvSpPr>
            <a:spLocks noGrp="1"/>
          </p:cNvSpPr>
          <p:nvPr>
            <p:ph type="dt" sz="half" idx="10"/>
          </p:nvPr>
        </p:nvSpPr>
        <p:spPr/>
        <p:txBody>
          <a:bodyPr rtlCol="0"/>
          <a:lstStyle/>
          <a:p>
            <a:pPr rtl="0"/>
            <a:fld id="{B8AB14AD-F6C2-4D44-8E9D-36AB0134B210}" type="datetime1">
              <a:rPr lang="pt-BR" noProof="0" smtClean="0"/>
              <a:t>13/06/2020</a:t>
            </a:fld>
            <a:endParaRPr lang="pt-BR" noProof="0" dirty="0"/>
          </a:p>
        </p:txBody>
      </p:sp>
      <p:sp>
        <p:nvSpPr>
          <p:cNvPr id="5" name="Espaço Reservado para Número do Slide 4"/>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2" name="Espaço Reservado para Data 1"/>
          <p:cNvSpPr>
            <a:spLocks noGrp="1"/>
          </p:cNvSpPr>
          <p:nvPr>
            <p:ph type="dt" sz="half" idx="10"/>
          </p:nvPr>
        </p:nvSpPr>
        <p:spPr/>
        <p:txBody>
          <a:bodyPr rtlCol="0"/>
          <a:lstStyle/>
          <a:p>
            <a:pPr rtl="0"/>
            <a:fld id="{B68A9F91-49DE-438C-8D21-EB10724BBB87}" type="datetime1">
              <a:rPr lang="pt-BR" noProof="0" smtClean="0"/>
              <a:t>13/06/2020</a:t>
            </a:fld>
            <a:endParaRPr lang="pt-BR" noProof="0" dirty="0"/>
          </a:p>
        </p:txBody>
      </p:sp>
      <p:sp>
        <p:nvSpPr>
          <p:cNvPr id="4" name="Espaço Reservado para Número do Slide 3"/>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defRPr sz="3200"/>
            </a:lvl1pPr>
          </a:lstStyle>
          <a:p>
            <a:pPr rtl="0"/>
            <a:r>
              <a:rPr lang="pt-BR" noProof="0" smtClean="0"/>
              <a:t>Clique para editar o título mestre</a:t>
            </a:r>
            <a:endParaRPr lang="pt-BR" noProof="0" dirty="0"/>
          </a:p>
        </p:txBody>
      </p:sp>
      <p:sp>
        <p:nvSpPr>
          <p:cNvPr id="3" name="Espaço Reservado para Conteúdo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Texto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p>
        </p:txBody>
      </p:sp>
      <p:sp>
        <p:nvSpPr>
          <p:cNvPr id="6" name="Espaço Reservado para Rodapé 5"/>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5" name="Espaço Reservado para Data 4"/>
          <p:cNvSpPr>
            <a:spLocks noGrp="1"/>
          </p:cNvSpPr>
          <p:nvPr>
            <p:ph type="dt" sz="half" idx="10"/>
          </p:nvPr>
        </p:nvSpPr>
        <p:spPr/>
        <p:txBody>
          <a:bodyPr rtlCol="0"/>
          <a:lstStyle/>
          <a:p>
            <a:pPr rtl="0"/>
            <a:fld id="{C895AE04-6D0F-47DB-8DD3-3DB2A7680FEA}" type="datetime1">
              <a:rPr lang="pt-BR" noProof="0" smtClean="0"/>
              <a:t>13/06/2020</a:t>
            </a:fld>
            <a:endParaRPr lang="pt-BR" noProof="0" dirty="0"/>
          </a:p>
        </p:txBody>
      </p:sp>
      <p:sp>
        <p:nvSpPr>
          <p:cNvPr id="7" name="Espaço Reservado para Número do Slide 6"/>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m com Legenda">
    <p:spTree>
      <p:nvGrpSpPr>
        <p:cNvPr id="1" name=""/>
        <p:cNvGrpSpPr/>
        <p:nvPr/>
      </p:nvGrpSpPr>
      <p:grpSpPr>
        <a:xfrm>
          <a:off x="0" y="0"/>
          <a:ext cx="0" cy="0"/>
          <a:chOff x="0" y="0"/>
          <a:chExt cx="0" cy="0"/>
        </a:xfrm>
      </p:grpSpPr>
      <p:sp>
        <p:nvSpPr>
          <p:cNvPr id="8" name="Forma Livre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2" name="Título 1"/>
          <p:cNvSpPr>
            <a:spLocks noGrp="1"/>
          </p:cNvSpPr>
          <p:nvPr>
            <p:ph type="title"/>
          </p:nvPr>
        </p:nvSpPr>
        <p:spPr/>
        <p:txBody>
          <a:bodyPr rtlCol="0" anchor="b"/>
          <a:lstStyle>
            <a:lvl1pPr>
              <a:defRPr sz="3200"/>
            </a:lvl1pPr>
          </a:lstStyle>
          <a:p>
            <a:pPr rtl="0"/>
            <a:r>
              <a:rPr lang="pt-BR" noProof="0" smtClean="0"/>
              <a:t>Clique para editar o título mestre</a:t>
            </a:r>
            <a:endParaRPr lang="pt-BR" noProof="0" dirty="0"/>
          </a:p>
        </p:txBody>
      </p:sp>
      <p:sp>
        <p:nvSpPr>
          <p:cNvPr id="12" name="Espaço Reservado para Imagem 11" descr="Um espaço reservado vazio para adicionar uma imagem. Clique no espaço reservado e selecione a imagem que você deseja adicionar"/>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smtClean="0"/>
              <a:t>Clique no ícone para adicionar uma imagem</a:t>
            </a:r>
            <a:endParaRPr lang="pt-BR" noProof="0" dirty="0"/>
          </a:p>
        </p:txBody>
      </p:sp>
      <p:sp>
        <p:nvSpPr>
          <p:cNvPr id="4" name="Espaço Reservado para Texto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p>
        </p:txBody>
      </p:sp>
      <p:sp>
        <p:nvSpPr>
          <p:cNvPr id="6" name="Espaço Reservado para Rodapé 5"/>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5" name="Espaço Reservado para Data 4"/>
          <p:cNvSpPr>
            <a:spLocks noGrp="1"/>
          </p:cNvSpPr>
          <p:nvPr>
            <p:ph type="dt" sz="half" idx="10"/>
          </p:nvPr>
        </p:nvSpPr>
        <p:spPr/>
        <p:txBody>
          <a:bodyPr rtlCol="0"/>
          <a:lstStyle/>
          <a:p>
            <a:pPr rtl="0"/>
            <a:fld id="{73FDFC78-E75E-4493-9CCC-A2111FDE55E8}" type="datetime1">
              <a:rPr lang="pt-BR" noProof="0" smtClean="0"/>
              <a:t>13/06/2020</a:t>
            </a:fld>
            <a:endParaRPr lang="pt-BR" noProof="0" dirty="0"/>
          </a:p>
        </p:txBody>
      </p:sp>
      <p:sp>
        <p:nvSpPr>
          <p:cNvPr id="7" name="Espaço Reservado para Número do Slide 6"/>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Espaço Reservado para Título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pt-BR" noProof="0" dirty="0" smtClean="0"/>
              <a:t>Clique para editar o estilo de título Mestre</a:t>
            </a:r>
            <a:endParaRPr lang="pt-BR" noProof="0" dirty="0"/>
          </a:p>
        </p:txBody>
      </p:sp>
      <p:sp>
        <p:nvSpPr>
          <p:cNvPr id="3" name="Espaço Reservado para Texto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pt-BR" noProof="0" dirty="0" smtClean="0"/>
              <a:t>Clique para editar o texto Mestre</a:t>
            </a:r>
          </a:p>
          <a:p>
            <a:pPr lvl="1" rtl="0"/>
            <a:r>
              <a:rPr lang="pt-BR" noProof="0" dirty="0" smtClean="0"/>
              <a:t>Segundo nível</a:t>
            </a:r>
          </a:p>
          <a:p>
            <a:pPr lvl="2" rtl="0"/>
            <a:r>
              <a:rPr lang="pt-BR" noProof="0" dirty="0" smtClean="0"/>
              <a:t>Terceiro nível</a:t>
            </a:r>
          </a:p>
          <a:p>
            <a:pPr lvl="3" rtl="0"/>
            <a:r>
              <a:rPr lang="pt-BR" noProof="0" dirty="0" smtClean="0"/>
              <a:t>Quarto nível</a:t>
            </a:r>
          </a:p>
          <a:p>
            <a:pPr lvl="4" rtl="0"/>
            <a:r>
              <a:rPr lang="pt-BR" noProof="0" dirty="0" smtClean="0"/>
              <a:t>Quinto nível</a:t>
            </a:r>
            <a:endParaRPr lang="pt-BR" noProof="0" dirty="0"/>
          </a:p>
        </p:txBody>
      </p:sp>
      <p:sp>
        <p:nvSpPr>
          <p:cNvPr id="5" name="Espaço Reservado para Rodapé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pt-BR" noProof="0" dirty="0" smtClean="0"/>
              <a:t>Adicionar um rodapé</a:t>
            </a:r>
            <a:endParaRPr lang="pt-BR" noProof="0" dirty="0"/>
          </a:p>
        </p:txBody>
      </p:sp>
      <p:sp>
        <p:nvSpPr>
          <p:cNvPr id="4" name="Espaço Reservado para Data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9ECD4BF1-404F-4190-9800-037DC8B78598}" type="datetime1">
              <a:rPr lang="pt-BR" noProof="0" smtClean="0"/>
              <a:t>13/06/2020</a:t>
            </a:fld>
            <a:endParaRPr lang="pt-BR" noProof="0" dirty="0"/>
          </a:p>
        </p:txBody>
      </p:sp>
      <p:sp>
        <p:nvSpPr>
          <p:cNvPr id="6" name="Espaço Reservado para Número do Slide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pt-BR" noProof="0" smtClean="0"/>
              <a:pPr rtl="0"/>
              <a:t>‹nº›</a:t>
            </a:fld>
            <a:endParaRPr lang="pt-BR"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educacaointegral.org.br/reportagens/como-a-diversidade-se-traduz-em-desigualdade-na-escola-brasileira/"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0a8G3PCa6rw" TargetMode="External"/><Relationship Id="rId2" Type="http://schemas.openxmlformats.org/officeDocument/2006/relationships/hyperlink" Target="https://youtu.be/FpwuGtn8aGA"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lpHKXyko358" TargetMode="External"/><Relationship Id="rId2" Type="http://schemas.openxmlformats.org/officeDocument/2006/relationships/hyperlink" Target="https://youtu.be/Wj4Naoc1RJA"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madalenaclaudia.blogspot.com/2020/05/atividades-adaptadas-de-inlgesa-6-ano-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533400"/>
            <a:ext cx="8458200" cy="879376"/>
          </a:xfrm>
        </p:spPr>
        <p:txBody>
          <a:bodyPr rtlCol="0"/>
          <a:lstStyle/>
          <a:p>
            <a:pPr rtl="0"/>
            <a:r>
              <a:rPr lang="pt-BR" dirty="0" smtClean="0"/>
              <a:t>ADAPTAÇÃO CURRICULAR</a:t>
            </a:r>
            <a:endParaRPr lang="pt-BR" dirty="0"/>
          </a:p>
        </p:txBody>
      </p:sp>
      <p:sp>
        <p:nvSpPr>
          <p:cNvPr id="3" name="Subtítulo 2"/>
          <p:cNvSpPr>
            <a:spLocks noGrp="1"/>
          </p:cNvSpPr>
          <p:nvPr>
            <p:ph type="subTitle" idx="1"/>
          </p:nvPr>
        </p:nvSpPr>
        <p:spPr/>
        <p:txBody>
          <a:bodyPr rtlCol="0"/>
          <a:lstStyle/>
          <a:p>
            <a:pPr rtl="0"/>
            <a:r>
              <a:rPr lang="pt-BR" dirty="0" smtClean="0"/>
              <a:t>EDUCAÇÃO ESPECIAL:</a:t>
            </a:r>
          </a:p>
          <a:p>
            <a:pPr rtl="0"/>
            <a:r>
              <a:rPr lang="pt-BR" dirty="0" smtClean="0"/>
              <a:t>É PRECISO FALAR DE DIFERENÇAS!</a:t>
            </a:r>
            <a:endParaRPr lang="pt-BR"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5360" y="260648"/>
            <a:ext cx="5112568" cy="63367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4" y="260648"/>
            <a:ext cx="5533783" cy="6586612"/>
          </a:xfrm>
          <a:prstGeom prst="rect">
            <a:avLst/>
          </a:prstGeom>
        </p:spPr>
      </p:pic>
      <p:sp>
        <p:nvSpPr>
          <p:cNvPr id="5" name="Retângulo 4"/>
          <p:cNvSpPr/>
          <p:nvPr/>
        </p:nvSpPr>
        <p:spPr>
          <a:xfrm>
            <a:off x="11135831" y="3482232"/>
            <a:ext cx="864824" cy="32591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pic>
        <p:nvPicPr>
          <p:cNvPr id="1026" name="Picture 2" descr="https://3.bp.blogspot.com/-EAm5uf_r6Xc/XJ_43V0WAbI/AAAAAAAANGM/n0KPLqrkJRQWYbneb5QaooyiGMwQtSCpgCLcBGAs/s1600/attividade%2Badaptada%2Bde%2Bfilosofiadocx%2B2%25C2%25BA%2BANO%2B1%2BBIMESTRE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847" y="260648"/>
            <a:ext cx="5722808" cy="658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27844" y="25028"/>
            <a:ext cx="12000656" cy="1916833"/>
          </a:xfrm>
        </p:spPr>
        <p:txBody>
          <a:bodyPr rtlCol="0">
            <a:normAutofit fontScale="90000"/>
          </a:bodyPr>
          <a:lstStyle/>
          <a:p>
            <a:pPr lvl="0">
              <a:lnSpc>
                <a:spcPct val="100000"/>
              </a:lnSpc>
              <a:spcBef>
                <a:spcPts val="0"/>
              </a:spcBef>
            </a:pPr>
            <a:r>
              <a:rPr lang="pt-BR" sz="4400" dirty="0" smtClean="0">
                <a:solidFill>
                  <a:srgbClr val="404040"/>
                </a:solidFill>
                <a:ea typeface="+mn-ea"/>
                <a:cs typeface="+mn-cs"/>
              </a:rPr>
              <a:t> ATIVIDADES ADAPTADAS</a:t>
            </a:r>
            <a:br>
              <a:rPr lang="pt-BR" sz="4400" dirty="0" smtClean="0">
                <a:solidFill>
                  <a:srgbClr val="404040"/>
                </a:solidFill>
                <a:ea typeface="+mn-ea"/>
                <a:cs typeface="+mn-cs"/>
              </a:rPr>
            </a:br>
            <a:r>
              <a:rPr lang="pt-BR" sz="4400" dirty="0" smtClean="0">
                <a:solidFill>
                  <a:srgbClr val="404040"/>
                </a:solidFill>
                <a:ea typeface="+mn-ea"/>
                <a:cs typeface="+mn-cs"/>
              </a:rPr>
              <a:t> </a:t>
            </a:r>
            <a:r>
              <a:rPr lang="pt-BR" sz="4400" dirty="0">
                <a:solidFill>
                  <a:srgbClr val="404040"/>
                </a:solidFill>
                <a:ea typeface="+mn-ea"/>
                <a:cs typeface="+mn-cs"/>
              </a:rPr>
              <a:t>DE </a:t>
            </a:r>
            <a:r>
              <a:rPr lang="pt-BR" sz="4400" dirty="0" smtClean="0">
                <a:solidFill>
                  <a:srgbClr val="404040"/>
                </a:solidFill>
                <a:ea typeface="+mn-ea"/>
                <a:cs typeface="+mn-cs"/>
              </a:rPr>
              <a:t>FILOSOFIA – 3º SÉRIE E.M</a:t>
            </a:r>
            <a:br>
              <a:rPr lang="pt-BR" sz="4400" dirty="0" smtClean="0">
                <a:solidFill>
                  <a:srgbClr val="404040"/>
                </a:solidFill>
                <a:ea typeface="+mn-ea"/>
                <a:cs typeface="+mn-cs"/>
              </a:rPr>
            </a:br>
            <a:endParaRPr lang="pt-BR" dirty="0"/>
          </a:p>
        </p:txBody>
      </p:sp>
      <p:sp>
        <p:nvSpPr>
          <p:cNvPr id="6" name="Retângulo 5"/>
          <p:cNvSpPr/>
          <p:nvPr/>
        </p:nvSpPr>
        <p:spPr>
          <a:xfrm>
            <a:off x="479376" y="2348880"/>
            <a:ext cx="8568952" cy="37444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nSpc>
                <a:spcPct val="90000"/>
              </a:lnSpc>
              <a:spcBef>
                <a:spcPts val="1200"/>
              </a:spcBef>
              <a:buFontTx/>
              <a:buChar char="-"/>
            </a:pPr>
            <a:endParaRPr lang="pt-BR" sz="2400" dirty="0" smtClean="0">
              <a:solidFill>
                <a:srgbClr val="404040"/>
              </a:solidFill>
              <a:latin typeface="Times New Roman" panose="02020603050405020304"/>
            </a:endParaRPr>
          </a:p>
          <a:p>
            <a:pPr lvl="0">
              <a:lnSpc>
                <a:spcPct val="90000"/>
              </a:lnSpc>
              <a:spcBef>
                <a:spcPts val="1200"/>
              </a:spcBef>
            </a:pPr>
            <a:r>
              <a:rPr lang="pt-BR" sz="2400" dirty="0">
                <a:solidFill>
                  <a:srgbClr val="404040"/>
                </a:solidFill>
                <a:latin typeface="Times New Roman" panose="02020603050405020304"/>
              </a:rPr>
              <a:t>ORIENTAÇÃO  AO  PROFESSOR: Leia as questões para o educando que ainda não se encontra alfabetizado.</a:t>
            </a:r>
          </a:p>
          <a:p>
            <a:pPr marL="342900" lvl="0" indent="-342900">
              <a:lnSpc>
                <a:spcPct val="90000"/>
              </a:lnSpc>
              <a:spcBef>
                <a:spcPts val="1200"/>
              </a:spcBef>
              <a:buFontTx/>
              <a:buChar char="-"/>
            </a:pPr>
            <a:r>
              <a:rPr lang="pt-BR" sz="2400" dirty="0" smtClean="0">
                <a:solidFill>
                  <a:srgbClr val="404040"/>
                </a:solidFill>
                <a:latin typeface="Times New Roman" panose="02020603050405020304"/>
              </a:rPr>
              <a:t>CONTEÚDO</a:t>
            </a:r>
            <a:r>
              <a:rPr lang="pt-BR" sz="2400" dirty="0">
                <a:solidFill>
                  <a:srgbClr val="404040"/>
                </a:solidFill>
                <a:latin typeface="Times New Roman" panose="02020603050405020304"/>
              </a:rPr>
              <a:t>: </a:t>
            </a:r>
          </a:p>
          <a:p>
            <a:pPr marL="342900" lvl="0" indent="-342900">
              <a:lnSpc>
                <a:spcPct val="90000"/>
              </a:lnSpc>
              <a:spcBef>
                <a:spcPts val="1200"/>
              </a:spcBef>
              <a:buFont typeface="Arial" panose="020B0604020202020204" pitchFamily="34" charset="0"/>
              <a:buChar char="•"/>
            </a:pPr>
            <a:r>
              <a:rPr lang="pt-BR" sz="2400" dirty="0" smtClean="0">
                <a:solidFill>
                  <a:srgbClr val="404040"/>
                </a:solidFill>
                <a:latin typeface="Times New Roman" panose="02020603050405020304"/>
              </a:rPr>
              <a:t>O que é Filosofia?</a:t>
            </a:r>
            <a:endParaRPr lang="pt-BR" sz="2400" dirty="0">
              <a:solidFill>
                <a:srgbClr val="404040"/>
              </a:solidFill>
              <a:latin typeface="Times New Roman" panose="02020603050405020304"/>
            </a:endParaRPr>
          </a:p>
          <a:p>
            <a:pPr lvl="0">
              <a:lnSpc>
                <a:spcPct val="90000"/>
              </a:lnSpc>
              <a:spcBef>
                <a:spcPts val="1200"/>
              </a:spcBef>
            </a:pPr>
            <a:r>
              <a:rPr lang="pt-BR" sz="2400" dirty="0">
                <a:solidFill>
                  <a:srgbClr val="404040"/>
                </a:solidFill>
                <a:latin typeface="Times New Roman" panose="02020603050405020304"/>
              </a:rPr>
              <a:t>  - HABILIDADES:</a:t>
            </a:r>
          </a:p>
          <a:p>
            <a:pPr marL="342900" lvl="0" indent="-342900">
              <a:lnSpc>
                <a:spcPct val="90000"/>
              </a:lnSpc>
              <a:spcBef>
                <a:spcPts val="1200"/>
              </a:spcBef>
              <a:buFont typeface="Arial" panose="020B0604020202020204" pitchFamily="34" charset="0"/>
              <a:buChar char="•"/>
            </a:pPr>
            <a:r>
              <a:rPr lang="pt-BR" sz="2400" dirty="0" smtClean="0">
                <a:solidFill>
                  <a:srgbClr val="404040"/>
                </a:solidFill>
                <a:latin typeface="Times New Roman" panose="02020603050405020304"/>
              </a:rPr>
              <a:t>Identificar a presença da Filosofia no cotidiano;</a:t>
            </a:r>
          </a:p>
          <a:p>
            <a:pPr marL="342900" lvl="0" indent="-342900">
              <a:lnSpc>
                <a:spcPct val="90000"/>
              </a:lnSpc>
              <a:spcBef>
                <a:spcPts val="1200"/>
              </a:spcBef>
              <a:buFont typeface="Arial" panose="020B0604020202020204" pitchFamily="34" charset="0"/>
              <a:buChar char="•"/>
            </a:pPr>
            <a:endParaRPr lang="pt-BR" sz="2400" dirty="0">
              <a:solidFill>
                <a:srgbClr val="404040"/>
              </a:solidFill>
              <a:latin typeface="Times New Roman" panose="02020603050405020304"/>
            </a:endParaRPr>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11424" y="342557"/>
            <a:ext cx="4896544" cy="60486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2" y="14854"/>
            <a:ext cx="7056784" cy="6412019"/>
          </a:xfrm>
          <a:prstGeom prst="rect">
            <a:avLst/>
          </a:prstGeom>
        </p:spPr>
      </p:pic>
    </p:spTree>
    <p:extLst>
      <p:ext uri="{BB962C8B-B14F-4D97-AF65-F5344CB8AC3E}">
        <p14:creationId xmlns:p14="http://schemas.microsoft.com/office/powerpoint/2010/main" val="1188468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6" y="0"/>
            <a:ext cx="6242441" cy="6858000"/>
          </a:xfrm>
          <a:prstGeom prst="rect">
            <a:avLst/>
          </a:prstGeom>
        </p:spPr>
      </p:pic>
    </p:spTree>
    <p:extLst>
      <p:ext uri="{BB962C8B-B14F-4D97-AF65-F5344CB8AC3E}">
        <p14:creationId xmlns:p14="http://schemas.microsoft.com/office/powerpoint/2010/main" val="1856272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1344" y="116632"/>
            <a:ext cx="8952656" cy="6127831"/>
          </a:xfrm>
          <a:prstGeom prst="rect">
            <a:avLst/>
          </a:prstGeom>
        </p:spPr>
        <p:txBody>
          <a:bodyPr wrap="square">
            <a:spAutoFit/>
          </a:bodyPr>
          <a:lstStyle/>
          <a:p>
            <a:r>
              <a:rPr lang="pt-BR" dirty="0" smtClean="0">
                <a:solidFill>
                  <a:srgbClr val="272727"/>
                </a:solidFill>
                <a:latin typeface="latolight"/>
              </a:rPr>
              <a:t>Para que a deficiência não tome um </a:t>
            </a:r>
            <a:r>
              <a:rPr lang="pt-BR" dirty="0">
                <a:solidFill>
                  <a:srgbClr val="272727"/>
                </a:solidFill>
                <a:latin typeface="latolight"/>
              </a:rPr>
              <a:t>lugar </a:t>
            </a:r>
            <a:r>
              <a:rPr lang="pt-BR" dirty="0" smtClean="0">
                <a:solidFill>
                  <a:srgbClr val="272727"/>
                </a:solidFill>
                <a:latin typeface="latolight"/>
              </a:rPr>
              <a:t>central, se faz necessário que ela seja definida pelo que ela tem. </a:t>
            </a:r>
            <a:r>
              <a:rPr lang="pt-BR" dirty="0">
                <a:solidFill>
                  <a:srgbClr val="272727"/>
                </a:solidFill>
                <a:latin typeface="latolight"/>
              </a:rPr>
              <a:t>Para quebrar esse paradigma</a:t>
            </a:r>
            <a:r>
              <a:rPr lang="pt-BR" dirty="0" smtClean="0">
                <a:solidFill>
                  <a:srgbClr val="272727"/>
                </a:solidFill>
                <a:latin typeface="latolight"/>
              </a:rPr>
              <a:t>, ou seja, de olhar apenas para o que o deficiente não tem, precisa que as deficiências </a:t>
            </a:r>
            <a:r>
              <a:rPr lang="pt-BR" dirty="0">
                <a:solidFill>
                  <a:srgbClr val="272727"/>
                </a:solidFill>
                <a:latin typeface="latolight"/>
              </a:rPr>
              <a:t>sejam lidas em um contexto de </a:t>
            </a:r>
            <a:r>
              <a:rPr lang="pt-BR" dirty="0">
                <a:solidFill>
                  <a:srgbClr val="F78E10"/>
                </a:solidFill>
                <a:latin typeface="latolight"/>
                <a:hlinkClick r:id="rId2"/>
              </a:rPr>
              <a:t>diversidade</a:t>
            </a:r>
            <a:r>
              <a:rPr lang="pt-BR" dirty="0">
                <a:solidFill>
                  <a:srgbClr val="272727"/>
                </a:solidFill>
                <a:latin typeface="latolight"/>
              </a:rPr>
              <a:t>. Todos temos perfis e necessidades específicas. Todos vivemos e aprendemos cada um a nossa maneira</a:t>
            </a:r>
            <a:r>
              <a:rPr lang="pt-BR" dirty="0" smtClean="0">
                <a:solidFill>
                  <a:srgbClr val="272727"/>
                </a:solidFill>
                <a:latin typeface="latolight"/>
              </a:rPr>
              <a:t>.</a:t>
            </a:r>
          </a:p>
          <a:p>
            <a:endParaRPr lang="pt-BR" dirty="0">
              <a:solidFill>
                <a:srgbClr val="272727"/>
              </a:solidFill>
              <a:latin typeface="latolight"/>
            </a:endParaRPr>
          </a:p>
          <a:p>
            <a:pPr algn="ctr">
              <a:lnSpc>
                <a:spcPct val="107000"/>
              </a:lnSpc>
              <a:spcAft>
                <a:spcPts val="800"/>
              </a:spcAft>
            </a:pPr>
            <a:r>
              <a:rPr lang="pt-BR" sz="2400" b="1" dirty="0">
                <a:latin typeface="Arial" panose="020B0604020202020204" pitchFamily="34" charset="0"/>
                <a:ea typeface="Calibri" panose="020F0502020204030204" pitchFamily="34" charset="0"/>
                <a:cs typeface="Times New Roman" panose="02020603050405020304" pitchFamily="18" charset="0"/>
              </a:rPr>
              <a:t>SUGESTÕES DE FILMES</a:t>
            </a:r>
          </a:p>
          <a:p>
            <a:pPr marL="342900" indent="-342900" algn="just">
              <a:lnSpc>
                <a:spcPct val="107000"/>
              </a:lnSpc>
              <a:spcAft>
                <a:spcPts val="800"/>
              </a:spcAft>
              <a:buAutoNum type="arabicPeriod"/>
            </a:pPr>
            <a:r>
              <a:rPr lang="pt-BR" b="1" dirty="0" smtClean="0">
                <a:latin typeface="Arial" panose="020B0604020202020204" pitchFamily="34" charset="0"/>
                <a:ea typeface="Calibri" panose="020F0502020204030204" pitchFamily="34" charset="0"/>
                <a:cs typeface="Times New Roman" panose="02020603050405020304" pitchFamily="18" charset="0"/>
              </a:rPr>
              <a:t>O </a:t>
            </a:r>
            <a:r>
              <a:rPr lang="pt-BR" b="1" dirty="0">
                <a:latin typeface="Arial" panose="020B0604020202020204" pitchFamily="34" charset="0"/>
                <a:ea typeface="Calibri" panose="020F0502020204030204" pitchFamily="34" charset="0"/>
                <a:cs typeface="Times New Roman" panose="02020603050405020304" pitchFamily="18" charset="0"/>
              </a:rPr>
              <a:t>Menino e o Mundo </a:t>
            </a:r>
            <a:endParaRPr lang="pt-BR" b="1"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Arial" panose="020B0604020202020204" pitchFamily="34" charset="0"/>
                <a:ea typeface="Calibri" panose="020F0502020204030204" pitchFamily="34" charset="0"/>
                <a:cs typeface="Times New Roman" panose="02020603050405020304" pitchFamily="18" charset="0"/>
              </a:rPr>
              <a:t>Brasil, 2004. Direção: </a:t>
            </a:r>
            <a:r>
              <a:rPr lang="pt-BR" dirty="0" err="1">
                <a:latin typeface="Arial" panose="020B0604020202020204" pitchFamily="34" charset="0"/>
                <a:ea typeface="Calibri" panose="020F0502020204030204" pitchFamily="34" charset="0"/>
                <a:cs typeface="Times New Roman" panose="02020603050405020304" pitchFamily="18" charset="0"/>
              </a:rPr>
              <a:t>Alê</a:t>
            </a:r>
            <a:r>
              <a:rPr lang="pt-BR" dirty="0">
                <a:latin typeface="Arial" panose="020B0604020202020204" pitchFamily="34" charset="0"/>
                <a:ea typeface="Calibri" panose="020F0502020204030204" pitchFamily="34" charset="0"/>
                <a:cs typeface="Times New Roman" panose="02020603050405020304" pitchFamily="18" charset="0"/>
              </a:rPr>
              <a:t> Abreu </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b="1" dirty="0">
                <a:latin typeface="Arial" panose="020B0604020202020204" pitchFamily="34" charset="0"/>
                <a:ea typeface="Calibri" panose="020F0502020204030204" pitchFamily="34" charset="0"/>
                <a:cs typeface="Times New Roman" panose="02020603050405020304" pitchFamily="18" charset="0"/>
              </a:rPr>
              <a:t>Sinopse</a:t>
            </a:r>
            <a:r>
              <a:rPr lang="pt-BR" dirty="0">
                <a:latin typeface="Arial" panose="020B0604020202020204" pitchFamily="34" charset="0"/>
                <a:ea typeface="Calibri" panose="020F0502020204030204" pitchFamily="34" charset="0"/>
                <a:cs typeface="Times New Roman" panose="02020603050405020304" pitchFamily="18" charset="0"/>
              </a:rPr>
              <a:t>:</a:t>
            </a:r>
            <a:r>
              <a:rPr lang="pt-BR" sz="1400"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pt-BR" dirty="0">
                <a:solidFill>
                  <a:srgbClr val="222222"/>
                </a:solidFill>
                <a:latin typeface="Arial" panose="020B0604020202020204" pitchFamily="34" charset="0"/>
                <a:ea typeface="Calibri" panose="020F0502020204030204" pitchFamily="34" charset="0"/>
                <a:cs typeface="Times New Roman" panose="02020603050405020304" pitchFamily="18" charset="0"/>
              </a:rPr>
              <a:t>Um menino mora com os pais em uma pequena cidade do campo. Diante da falta de trabalho, um dia, ele vê o pai partindo para a cidade grande. Os dias que se seguem são tristes e de memórias confusas para o garoto. Até que então ele faz as malas, pega o trem e vai descobrir o novo mundo em que seu pai mora. Para a sua surpresa, a criança encontra uma sociedade marcada pela pobreza, exploração de trabalhadores e falta de perspectivas</a:t>
            </a:r>
            <a:r>
              <a:rPr lang="pt-BR" dirty="0">
                <a:latin typeface="Arial" panose="020B0604020202020204" pitchFamily="34" charset="0"/>
                <a:ea typeface="Calibri" panose="020F0502020204030204" pitchFamily="34" charset="0"/>
                <a:cs typeface="Times New Roman" panose="02020603050405020304" pitchFamily="18" charset="0"/>
              </a:rPr>
              <a:t>.</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endParaRPr lang="pt-BR" dirty="0" smtClean="0">
              <a:solidFill>
                <a:srgbClr val="272727"/>
              </a:solidFill>
              <a:latin typeface="latolight"/>
            </a:endParaRPr>
          </a:p>
          <a:p>
            <a:endParaRPr lang="pt-BR" dirty="0">
              <a:solidFill>
                <a:srgbClr val="272727"/>
              </a:solidFill>
              <a:latin typeface="latolight"/>
            </a:endParaRPr>
          </a:p>
          <a:p>
            <a:endParaRPr lang="pt-BR" dirty="0"/>
          </a:p>
        </p:txBody>
      </p:sp>
    </p:spTree>
    <p:extLst>
      <p:ext uri="{BB962C8B-B14F-4D97-AF65-F5344CB8AC3E}">
        <p14:creationId xmlns:p14="http://schemas.microsoft.com/office/powerpoint/2010/main" val="2942903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5360" y="116632"/>
            <a:ext cx="11377264" cy="6463308"/>
          </a:xfrm>
          <a:prstGeom prst="rect">
            <a:avLst/>
          </a:prstGeom>
        </p:spPr>
        <p:txBody>
          <a:bodyPr wrap="square">
            <a:spAutoFit/>
          </a:bodyPr>
          <a:lstStyle/>
          <a:p>
            <a:r>
              <a:rPr lang="pt-BR" dirty="0" smtClean="0">
                <a:solidFill>
                  <a:srgbClr val="272727"/>
                </a:solidFill>
                <a:latin typeface="latobold"/>
              </a:rPr>
              <a:t>2. </a:t>
            </a:r>
            <a:r>
              <a:rPr lang="pt-BR" dirty="0">
                <a:solidFill>
                  <a:srgbClr val="272727"/>
                </a:solidFill>
                <a:latin typeface="latobold"/>
              </a:rPr>
              <a:t>Intocáveis (2012)</a:t>
            </a:r>
            <a:br>
              <a:rPr lang="pt-BR" dirty="0">
                <a:solidFill>
                  <a:srgbClr val="272727"/>
                </a:solidFill>
                <a:latin typeface="latobold"/>
              </a:rPr>
            </a:br>
            <a:r>
              <a:rPr lang="pt-BR" dirty="0">
                <a:solidFill>
                  <a:srgbClr val="272727"/>
                </a:solidFill>
                <a:latin typeface="latolight"/>
              </a:rPr>
              <a:t>Classificação indicativa:</a:t>
            </a:r>
            <a:r>
              <a:rPr lang="pt-BR" dirty="0">
                <a:solidFill>
                  <a:srgbClr val="272727"/>
                </a:solidFill>
                <a:latin typeface="latobold"/>
              </a:rPr>
              <a:t> </a:t>
            </a:r>
            <a:r>
              <a:rPr lang="pt-BR" dirty="0">
                <a:solidFill>
                  <a:srgbClr val="272727"/>
                </a:solidFill>
                <a:latin typeface="latolight"/>
              </a:rPr>
              <a:t>não recomendado para menores de 12 anos</a:t>
            </a:r>
          </a:p>
          <a:p>
            <a:r>
              <a:rPr lang="pt-BR" dirty="0">
                <a:solidFill>
                  <a:srgbClr val="272727"/>
                </a:solidFill>
                <a:latin typeface="latolight"/>
              </a:rPr>
              <a:t>O filme conta a história de Philippe, um homem rico que, após sofrer um grave acidente, fica tetraplégico. Precisando contratar um assistente, sua história cruza com a de Driss, jovem de baixa renda e sem nenhuma experiência na função de cuidador. O percurso trilhado pelos dois é de aprendizagem mútua. Driss contribui para a retomada da identidade e da auto estima de Philippe a partir de um trabalho que mostra o cuidado com as deficiências, mas também uma atenção ímpar com as potencialidade envolvidas</a:t>
            </a:r>
            <a:r>
              <a:rPr lang="pt-BR" dirty="0" smtClean="0">
                <a:solidFill>
                  <a:srgbClr val="272727"/>
                </a:solidFill>
                <a:latin typeface="latolight"/>
              </a:rPr>
              <a:t>.</a:t>
            </a:r>
            <a:r>
              <a:rPr lang="pt-BR" dirty="0">
                <a:hlinkClick r:id="rId2"/>
              </a:rPr>
              <a:t> https://youtu.be/FpwuGtn8aGA</a:t>
            </a:r>
            <a:endParaRPr lang="pt-BR" dirty="0" smtClean="0">
              <a:solidFill>
                <a:srgbClr val="272727"/>
              </a:solidFill>
              <a:latin typeface="latolight"/>
            </a:endParaRPr>
          </a:p>
          <a:p>
            <a:endParaRPr lang="pt-BR" b="0" i="0" dirty="0">
              <a:solidFill>
                <a:srgbClr val="272727"/>
              </a:solidFill>
              <a:effectLst/>
              <a:latin typeface="latolight"/>
            </a:endParaRPr>
          </a:p>
          <a:p>
            <a:r>
              <a:rPr lang="pt-BR" dirty="0"/>
              <a:t>3</a:t>
            </a:r>
            <a:r>
              <a:rPr lang="pt-BR" dirty="0" smtClean="0"/>
              <a:t>. </a:t>
            </a:r>
            <a:r>
              <a:rPr lang="pt-BR" dirty="0"/>
              <a:t>Meu nome é Radio (2003)</a:t>
            </a:r>
            <a:br>
              <a:rPr lang="pt-BR" dirty="0"/>
            </a:br>
            <a:r>
              <a:rPr lang="pt-BR" dirty="0"/>
              <a:t>Classificação indicativa: inadequado para menores de 12 anos</a:t>
            </a:r>
          </a:p>
          <a:p>
            <a:r>
              <a:rPr lang="pt-BR" dirty="0"/>
              <a:t>Todos os dias, ao redor da quadra de uma escola secundária na Carolina do Sul circula James Robert Kennedy. Acompanhado de um carrinho de supermercado e um rádio, o jovem tinha por prática observar os intensos treinos de futebol americano liderados por Harold Jones, um treinador competitivo, que não tinha olhos para nada além do trabalho, tampouco para sua mulher e filha.</a:t>
            </a:r>
          </a:p>
          <a:p>
            <a:r>
              <a:rPr lang="pt-BR" dirty="0"/>
              <a:t>Um dia, uma brincadeira de mal gosto do time com James o deixa ainda mais assustado e o fecha ainda mais em seu silêncio – o jovem não fala. Até que um dia, o treinador resolve convidá-lo para assistir a um treino e pouco a pouco o insere na equipe como um assistente. O filme mostra a inclusão de “Rádio” – nome pelo qual James passa atender – numa dinâmica antes marcada pela competição e altas habilidades, trazendo sensivelmente a possibilidade de aprendizagem em outros tempos e maneiras</a:t>
            </a:r>
            <a:r>
              <a:rPr lang="pt-BR" dirty="0" smtClean="0"/>
              <a:t>. </a:t>
            </a:r>
            <a:r>
              <a:rPr lang="pt-BR" dirty="0">
                <a:hlinkClick r:id="rId3"/>
              </a:rPr>
              <a:t>https://youtu.be/0a8G3PCa6rw</a:t>
            </a:r>
            <a:endParaRPr lang="pt-BR" dirty="0"/>
          </a:p>
          <a:p>
            <a:r>
              <a:rPr lang="pt-BR" dirty="0"/>
              <a:t/>
            </a:r>
            <a:br>
              <a:rPr lang="pt-BR" dirty="0"/>
            </a:br>
            <a:endParaRPr lang="pt-BR" b="0" i="0" dirty="0">
              <a:solidFill>
                <a:srgbClr val="272727"/>
              </a:solidFill>
              <a:effectLst/>
              <a:latin typeface="latolight"/>
            </a:endParaRPr>
          </a:p>
        </p:txBody>
      </p:sp>
    </p:spTree>
    <p:extLst>
      <p:ext uri="{BB962C8B-B14F-4D97-AF65-F5344CB8AC3E}">
        <p14:creationId xmlns:p14="http://schemas.microsoft.com/office/powerpoint/2010/main" val="3798482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9336" y="116632"/>
            <a:ext cx="11809312" cy="6740307"/>
          </a:xfrm>
          <a:prstGeom prst="rect">
            <a:avLst/>
          </a:prstGeom>
        </p:spPr>
        <p:txBody>
          <a:bodyPr wrap="square">
            <a:spAutoFit/>
          </a:bodyPr>
          <a:lstStyle/>
          <a:p>
            <a:r>
              <a:rPr lang="pt-BR" dirty="0" smtClean="0">
                <a:solidFill>
                  <a:srgbClr val="272727"/>
                </a:solidFill>
                <a:latin typeface="latobold"/>
              </a:rPr>
              <a:t>4. </a:t>
            </a:r>
            <a:r>
              <a:rPr lang="pt-BR" dirty="0">
                <a:solidFill>
                  <a:srgbClr val="272727"/>
                </a:solidFill>
                <a:latin typeface="latobold"/>
              </a:rPr>
              <a:t>Colegas (2012)</a:t>
            </a:r>
            <a:br>
              <a:rPr lang="pt-BR" dirty="0">
                <a:solidFill>
                  <a:srgbClr val="272727"/>
                </a:solidFill>
                <a:latin typeface="latobold"/>
              </a:rPr>
            </a:br>
            <a:r>
              <a:rPr lang="pt-BR" dirty="0">
                <a:solidFill>
                  <a:srgbClr val="272727"/>
                </a:solidFill>
                <a:latin typeface="latolight"/>
              </a:rPr>
              <a:t>Classificação indicativa: não recomendado para menores de 12 anos</a:t>
            </a:r>
          </a:p>
          <a:p>
            <a:r>
              <a:rPr lang="pt-BR" dirty="0">
                <a:solidFill>
                  <a:srgbClr val="272727"/>
                </a:solidFill>
                <a:latin typeface="latolight"/>
              </a:rPr>
              <a:t>Aninha, </a:t>
            </a:r>
            <a:r>
              <a:rPr lang="pt-BR" dirty="0" err="1">
                <a:solidFill>
                  <a:srgbClr val="272727"/>
                </a:solidFill>
                <a:latin typeface="latolight"/>
              </a:rPr>
              <a:t>Stalone</a:t>
            </a:r>
            <a:r>
              <a:rPr lang="pt-BR" dirty="0">
                <a:solidFill>
                  <a:srgbClr val="272727"/>
                </a:solidFill>
                <a:latin typeface="latolight"/>
              </a:rPr>
              <a:t> e Márcio protagonizam uma história de amizade e sonhos. Os três fogem do instituto em que viviam para perseguirem seus respectivos desejos de casar, ver o mar e voar. Ao longo da trama, os três trilham um percurso de aventura, contribuindo para que a Síndrome de Down seja retratada dentro de um contexto de autonomia, superação e aprendizagem. </a:t>
            </a:r>
            <a:r>
              <a:rPr lang="pt-BR" dirty="0">
                <a:solidFill>
                  <a:srgbClr val="272727"/>
                </a:solidFill>
                <a:latin typeface="latolight"/>
                <a:hlinkClick r:id="rId2"/>
              </a:rPr>
              <a:t>https://</a:t>
            </a:r>
            <a:r>
              <a:rPr lang="pt-BR" dirty="0" smtClean="0">
                <a:solidFill>
                  <a:srgbClr val="272727"/>
                </a:solidFill>
                <a:latin typeface="latolight"/>
                <a:hlinkClick r:id="rId2"/>
              </a:rPr>
              <a:t>youtu.be/Wj4Naoc1RJA</a:t>
            </a:r>
            <a:r>
              <a:rPr lang="pt-BR" dirty="0" smtClean="0">
                <a:solidFill>
                  <a:srgbClr val="272727"/>
                </a:solidFill>
                <a:latin typeface="latolight"/>
              </a:rPr>
              <a:t> </a:t>
            </a:r>
          </a:p>
          <a:p>
            <a:endParaRPr lang="pt-BR" dirty="0">
              <a:solidFill>
                <a:srgbClr val="272727"/>
              </a:solidFill>
              <a:latin typeface="latolight"/>
            </a:endParaRPr>
          </a:p>
          <a:p>
            <a:r>
              <a:rPr lang="pt-BR" dirty="0"/>
              <a:t>5</a:t>
            </a:r>
            <a:r>
              <a:rPr lang="pt-BR" dirty="0" smtClean="0"/>
              <a:t>. </a:t>
            </a:r>
            <a:r>
              <a:rPr lang="pt-BR" dirty="0"/>
              <a:t>Hoje eu quero voltar sozinho (2014)</a:t>
            </a:r>
            <a:br>
              <a:rPr lang="pt-BR" dirty="0"/>
            </a:br>
            <a:r>
              <a:rPr lang="pt-BR" dirty="0"/>
              <a:t>Classificação indicativa: não recomendado para menores de 12 anos</a:t>
            </a:r>
          </a:p>
          <a:p>
            <a:r>
              <a:rPr lang="pt-BR" dirty="0"/>
              <a:t>A chegada de Léo a um tradicional colégio do Rio de Janeiro insere a comunidade escolar na pauta da inclusão: o garoto é deficiente visual. Ele garoto tem que lidar com algumas dificuldades de aceitação pela turma, até que encontra apoio em um estudante recém chegado, Gabriel, com quem acaba se envolvendo amorosamente. O filme lida com duas importantes agendas, a inclusão e o homossexualidade, evidenciando o quanto é importante que se construam relações de respeito, colaboração e diálogo</a:t>
            </a:r>
            <a:r>
              <a:rPr lang="pt-BR" dirty="0" smtClean="0"/>
              <a:t>.</a:t>
            </a:r>
            <a:r>
              <a:rPr lang="pt-BR" dirty="0">
                <a:hlinkClick r:id="rId3"/>
              </a:rPr>
              <a:t> https://</a:t>
            </a:r>
            <a:r>
              <a:rPr lang="pt-BR" dirty="0" smtClean="0">
                <a:hlinkClick r:id="rId3"/>
              </a:rPr>
              <a:t>youtu.be/lpHKXyko358</a:t>
            </a:r>
            <a:endParaRPr lang="pt-BR" dirty="0" smtClean="0"/>
          </a:p>
          <a:p>
            <a:endParaRPr lang="pt-BR" dirty="0"/>
          </a:p>
          <a:p>
            <a:r>
              <a:rPr lang="pt-BR" dirty="0"/>
              <a:t>6</a:t>
            </a:r>
            <a:r>
              <a:rPr lang="pt-BR" dirty="0" smtClean="0"/>
              <a:t>. </a:t>
            </a:r>
            <a:r>
              <a:rPr lang="pt-BR" dirty="0"/>
              <a:t>Janela da Alma (2001)</a:t>
            </a:r>
            <a:br>
              <a:rPr lang="pt-BR" dirty="0"/>
            </a:br>
            <a:r>
              <a:rPr lang="pt-BR" dirty="0"/>
              <a:t>Classificação indicativa: livre</a:t>
            </a:r>
          </a:p>
          <a:p>
            <a:r>
              <a:rPr lang="pt-BR" dirty="0"/>
              <a:t>No documentário, 19 pessoas dão seus relatos de como lidam com a deficiência visual. As histórias acabam abordando o olhar de uma forma mais sensível e menos ligada diretamente com o espectro exterior, sugerindo que a sociedade em geral, mesmo com a possibilidade de ver, deixou de enxergar o que é visível aos olhos.</a:t>
            </a:r>
          </a:p>
          <a:p>
            <a:endParaRPr lang="pt-BR" dirty="0"/>
          </a:p>
          <a:p>
            <a:endParaRPr lang="pt-BR" dirty="0" smtClean="0">
              <a:solidFill>
                <a:srgbClr val="272727"/>
              </a:solidFill>
              <a:latin typeface="latolight"/>
            </a:endParaRPr>
          </a:p>
          <a:p>
            <a:endParaRPr lang="pt-BR" b="0" i="0" dirty="0">
              <a:solidFill>
                <a:srgbClr val="272727"/>
              </a:solidFill>
              <a:effectLst/>
              <a:latin typeface="latolight"/>
            </a:endParaRPr>
          </a:p>
          <a:p>
            <a:endParaRPr lang="pt-BR" b="0" i="0" dirty="0">
              <a:solidFill>
                <a:srgbClr val="272727"/>
              </a:solidFill>
              <a:effectLst/>
              <a:latin typeface="latolight"/>
            </a:endParaRPr>
          </a:p>
        </p:txBody>
      </p:sp>
    </p:spTree>
    <p:extLst>
      <p:ext uri="{BB962C8B-B14F-4D97-AF65-F5344CB8AC3E}">
        <p14:creationId xmlns:p14="http://schemas.microsoft.com/office/powerpoint/2010/main" val="1231779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87488" y="1"/>
            <a:ext cx="8640960" cy="3706656"/>
          </a:xfrm>
          <a:prstGeom prst="rect">
            <a:avLst/>
          </a:prstGeom>
        </p:spPr>
        <p:txBody>
          <a:bodyPr wrap="square">
            <a:spAutoFit/>
          </a:bodyPr>
          <a:lstStyle/>
          <a:p>
            <a:pPr algn="just">
              <a:lnSpc>
                <a:spcPct val="107000"/>
              </a:lnSpc>
              <a:spcAft>
                <a:spcPts val="800"/>
              </a:spcAft>
            </a:pPr>
            <a:r>
              <a:rPr lang="pt-BR" b="1" dirty="0" smtClean="0">
                <a:ea typeface="Calibri" panose="020F0502020204030204" pitchFamily="34" charset="0"/>
                <a:cs typeface="Times New Roman" panose="02020603050405020304" pitchFamily="18" charset="0"/>
              </a:rPr>
              <a:t>Habilidades </a:t>
            </a:r>
            <a:r>
              <a:rPr lang="pt-BR" b="1" dirty="0">
                <a:ea typeface="Calibri" panose="020F0502020204030204" pitchFamily="34" charset="0"/>
                <a:cs typeface="Times New Roman" panose="02020603050405020304" pitchFamily="18" charset="0"/>
              </a:rPr>
              <a:t>a serem contempladas:</a:t>
            </a:r>
            <a:endParaRPr lang="pt-BR" dirty="0">
              <a:ea typeface="Calibri" panose="020F0502020204030204" pitchFamily="34" charset="0"/>
              <a:cs typeface="Times New Roman" panose="02020603050405020304" pitchFamily="18" charset="0"/>
            </a:endParaRPr>
          </a:p>
          <a:p>
            <a:pPr>
              <a:lnSpc>
                <a:spcPct val="107000"/>
              </a:lnSpc>
              <a:spcAft>
                <a:spcPts val="0"/>
              </a:spcAft>
            </a:pPr>
            <a:r>
              <a:rPr lang="pt-BR" dirty="0">
                <a:ea typeface="Calibri" panose="020F0502020204030204" pitchFamily="34" charset="0"/>
                <a:cs typeface="FrutigerLTStd-Light"/>
              </a:rPr>
              <a:t>• Desenvolver o espírito crítico e a capacidade de observação da </a:t>
            </a:r>
            <a:r>
              <a:rPr lang="pt-BR" dirty="0" smtClean="0">
                <a:ea typeface="Calibri" panose="020F0502020204030204" pitchFamily="34" charset="0"/>
                <a:cs typeface="FrutigerLTStd-Light"/>
              </a:rPr>
              <a:t>sociedade;</a:t>
            </a:r>
            <a:endParaRPr lang="pt-BR" dirty="0">
              <a:ea typeface="Calibri" panose="020F0502020204030204" pitchFamily="34" charset="0"/>
              <a:cs typeface="Times New Roman" panose="02020603050405020304" pitchFamily="18" charset="0"/>
            </a:endParaRPr>
          </a:p>
          <a:p>
            <a:pPr>
              <a:lnSpc>
                <a:spcPct val="107000"/>
              </a:lnSpc>
              <a:spcAft>
                <a:spcPts val="0"/>
              </a:spcAft>
            </a:pPr>
            <a:r>
              <a:rPr lang="pt-BR" dirty="0">
                <a:ea typeface="Calibri" panose="020F0502020204030204" pitchFamily="34" charset="0"/>
                <a:cs typeface="FrutigerLTStd-Light"/>
              </a:rPr>
              <a:t>• Desenvolver habilidades de leitura, produção de textos contínuos e expressão </a:t>
            </a:r>
            <a:r>
              <a:rPr lang="pt-BR" dirty="0" smtClean="0">
                <a:ea typeface="Calibri" panose="020F0502020204030204" pitchFamily="34" charset="0"/>
                <a:cs typeface="FrutigerLTStd-Light"/>
              </a:rPr>
              <a:t>oral;</a:t>
            </a:r>
            <a:endParaRPr lang="pt-BR" dirty="0">
              <a:ea typeface="Calibri" panose="020F0502020204030204" pitchFamily="34" charset="0"/>
              <a:cs typeface="Times New Roman" panose="02020603050405020304" pitchFamily="18" charset="0"/>
            </a:endParaRPr>
          </a:p>
          <a:p>
            <a:pPr>
              <a:lnSpc>
                <a:spcPct val="107000"/>
              </a:lnSpc>
              <a:spcAft>
                <a:spcPts val="0"/>
              </a:spcAft>
            </a:pPr>
            <a:r>
              <a:rPr lang="pt-BR" dirty="0">
                <a:ea typeface="Calibri" panose="020F0502020204030204" pitchFamily="34" charset="0"/>
                <a:cs typeface="FrutigerLTStd-Light"/>
              </a:rPr>
              <a:t>• Iniciar a construção de um olhar </a:t>
            </a:r>
            <a:r>
              <a:rPr lang="pt-BR" dirty="0" smtClean="0">
                <a:ea typeface="Calibri" panose="020F0502020204030204" pitchFamily="34" charset="0"/>
                <a:cs typeface="FrutigerLTStd-Light"/>
              </a:rPr>
              <a:t>filosófico e sociológico </a:t>
            </a:r>
            <a:r>
              <a:rPr lang="pt-BR" dirty="0">
                <a:ea typeface="Calibri" panose="020F0502020204030204" pitchFamily="34" charset="0"/>
                <a:cs typeface="FrutigerLTStd-Light"/>
              </a:rPr>
              <a:t>sobre a </a:t>
            </a:r>
            <a:r>
              <a:rPr lang="pt-BR" dirty="0" smtClean="0">
                <a:ea typeface="Calibri" panose="020F0502020204030204" pitchFamily="34" charset="0"/>
                <a:cs typeface="FrutigerLTStd-Light"/>
              </a:rPr>
              <a:t>realidade;</a:t>
            </a:r>
            <a:endParaRPr lang="pt-BR" dirty="0">
              <a:ea typeface="Calibri" panose="020F0502020204030204" pitchFamily="34" charset="0"/>
              <a:cs typeface="Times New Roman" panose="02020603050405020304" pitchFamily="18" charset="0"/>
            </a:endParaRPr>
          </a:p>
          <a:p>
            <a:pPr>
              <a:lnSpc>
                <a:spcPct val="107000"/>
              </a:lnSpc>
              <a:spcAft>
                <a:spcPts val="0"/>
              </a:spcAft>
            </a:pPr>
            <a:r>
              <a:rPr lang="pt-BR" dirty="0">
                <a:ea typeface="Calibri" panose="020F0502020204030204" pitchFamily="34" charset="0"/>
                <a:cs typeface="FrutigerLTStd-Light"/>
              </a:rPr>
              <a:t>• Desenvolver a consciência de que não há olhar natural; todos os olhares são </a:t>
            </a:r>
            <a:r>
              <a:rPr lang="pt-BR" dirty="0" smtClean="0">
                <a:ea typeface="Calibri" panose="020F0502020204030204" pitchFamily="34" charset="0"/>
                <a:cs typeface="FrutigerLTStd-Light"/>
              </a:rPr>
              <a:t>sempre construções;</a:t>
            </a:r>
            <a:endParaRPr lang="pt-BR" dirty="0">
              <a:ea typeface="Calibri" panose="020F0502020204030204" pitchFamily="34" charset="0"/>
              <a:cs typeface="Times New Roman" panose="02020603050405020304" pitchFamily="18" charset="0"/>
            </a:endParaRPr>
          </a:p>
          <a:p>
            <a:pPr>
              <a:lnSpc>
                <a:spcPct val="107000"/>
              </a:lnSpc>
              <a:spcAft>
                <a:spcPts val="0"/>
              </a:spcAft>
            </a:pPr>
            <a:r>
              <a:rPr lang="pt-BR" dirty="0">
                <a:ea typeface="Calibri" panose="020F0502020204030204" pitchFamily="34" charset="0"/>
                <a:cs typeface="FrutigerLTStd-Light"/>
              </a:rPr>
              <a:t>• Distinguir o conhecimento de senso comum do conhecimento científico</a:t>
            </a:r>
            <a:endParaRPr lang="pt-BR" dirty="0">
              <a:ea typeface="Calibri" panose="020F0502020204030204" pitchFamily="34" charset="0"/>
              <a:cs typeface="Times New Roman" panose="02020603050405020304" pitchFamily="18" charset="0"/>
            </a:endParaRPr>
          </a:p>
          <a:p>
            <a:pPr>
              <a:lnSpc>
                <a:spcPct val="107000"/>
              </a:lnSpc>
              <a:spcAft>
                <a:spcPts val="0"/>
              </a:spcAft>
            </a:pPr>
            <a:r>
              <a:rPr lang="pt-BR" dirty="0">
                <a:ea typeface="Calibri" panose="020F0502020204030204" pitchFamily="34" charset="0"/>
                <a:cs typeface="FrutigerLTStd-Light"/>
              </a:rPr>
              <a:t>• Distinguir Sociologia de Filosofia e Assistência </a:t>
            </a:r>
            <a:r>
              <a:rPr lang="pt-BR" dirty="0" smtClean="0">
                <a:ea typeface="Calibri" panose="020F0502020204030204" pitchFamily="34" charset="0"/>
                <a:cs typeface="FrutigerLTStd-Light"/>
              </a:rPr>
              <a:t>Social;</a:t>
            </a:r>
            <a:endParaRPr lang="pt-BR" dirty="0">
              <a:ea typeface="Calibri" panose="020F0502020204030204" pitchFamily="34" charset="0"/>
              <a:cs typeface="Times New Roman" panose="02020603050405020304" pitchFamily="18" charset="0"/>
            </a:endParaRPr>
          </a:p>
          <a:p>
            <a:pPr>
              <a:lnSpc>
                <a:spcPct val="107000"/>
              </a:lnSpc>
              <a:spcAft>
                <a:spcPts val="0"/>
              </a:spcAft>
            </a:pPr>
            <a:r>
              <a:rPr lang="pt-BR" dirty="0">
                <a:ea typeface="Calibri" panose="020F0502020204030204" pitchFamily="34" charset="0"/>
                <a:cs typeface="FrutigerLTStd-Light"/>
              </a:rPr>
              <a:t>• Compreender o papel da Revolução Industrial e da urbanização no nascimento </a:t>
            </a:r>
            <a:r>
              <a:rPr lang="pt-BR" dirty="0" smtClean="0">
                <a:ea typeface="Calibri" panose="020F0502020204030204" pitchFamily="34" charset="0"/>
                <a:cs typeface="FrutigerLTStd-Light"/>
              </a:rPr>
              <a:t>da Sociologia;</a:t>
            </a:r>
            <a:endParaRPr lang="pt-BR" dirty="0">
              <a:ea typeface="Calibri" panose="020F0502020204030204" pitchFamily="34" charset="0"/>
              <a:cs typeface="Times New Roman" panose="02020603050405020304" pitchFamily="18" charset="0"/>
            </a:endParaRPr>
          </a:p>
          <a:p>
            <a:pPr algn="just">
              <a:lnSpc>
                <a:spcPct val="107000"/>
              </a:lnSpc>
              <a:spcAft>
                <a:spcPts val="800"/>
              </a:spcAft>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7453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REFERÊNCIAS BIBLIOGRÁFICAS</a:t>
            </a:r>
            <a:endParaRPr lang="pt-BR" dirty="0"/>
          </a:p>
        </p:txBody>
      </p:sp>
      <p:sp>
        <p:nvSpPr>
          <p:cNvPr id="3" name="Espaço Reservado para Conteúdo 2"/>
          <p:cNvSpPr>
            <a:spLocks noGrp="1"/>
          </p:cNvSpPr>
          <p:nvPr>
            <p:ph idx="1"/>
          </p:nvPr>
        </p:nvSpPr>
        <p:spPr/>
        <p:txBody>
          <a:bodyPr/>
          <a:lstStyle/>
          <a:p>
            <a:r>
              <a:rPr lang="pt-BR" dirty="0" smtClean="0"/>
              <a:t>CURRÍCULO PAULISTA ( CIÊNCIAS HUMANAS E SUAS TECNOLOGIAS);</a:t>
            </a:r>
          </a:p>
          <a:p>
            <a:r>
              <a:rPr lang="pt-BR" cap="all" dirty="0"/>
              <a:t>CENTRO DE REFERÊNCIAS EM EDUCAÇÃO </a:t>
            </a:r>
            <a:r>
              <a:rPr lang="pt-BR" cap="all" dirty="0" smtClean="0"/>
              <a:t>INTEGRAL;</a:t>
            </a:r>
          </a:p>
          <a:p>
            <a:r>
              <a:rPr lang="pt-BR" dirty="0">
                <a:hlinkClick r:id="rId2"/>
              </a:rPr>
              <a:t>https://</a:t>
            </a:r>
            <a:r>
              <a:rPr lang="pt-BR" dirty="0" smtClean="0">
                <a:hlinkClick r:id="rId2"/>
              </a:rPr>
              <a:t>madalenaclaudia.blogspot.com/2020/05/atividades-adaptadas-de-inlgesa-6-ano-e.html</a:t>
            </a:r>
            <a:r>
              <a:rPr lang="pt-BR" dirty="0" smtClean="0"/>
              <a:t> </a:t>
            </a:r>
            <a:endParaRPr lang="pt-BR" dirty="0"/>
          </a:p>
        </p:txBody>
      </p:sp>
    </p:spTree>
    <p:extLst>
      <p:ext uri="{BB962C8B-B14F-4D97-AF65-F5344CB8AC3E}">
        <p14:creationId xmlns:p14="http://schemas.microsoft.com/office/powerpoint/2010/main" val="2002463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5360" y="548680"/>
            <a:ext cx="11856640" cy="48245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4400" dirty="0" smtClean="0">
              <a:latin typeface="+mj-lt"/>
            </a:endParaRPr>
          </a:p>
          <a:p>
            <a:pPr algn="ctr"/>
            <a:r>
              <a:rPr lang="pt-BR" sz="4400" dirty="0" smtClean="0">
                <a:latin typeface="+mj-lt"/>
              </a:rPr>
              <a:t>PAUTA</a:t>
            </a:r>
          </a:p>
          <a:p>
            <a:pPr marL="342900" indent="-342900">
              <a:buFontTx/>
              <a:buChar char="-"/>
            </a:pPr>
            <a:r>
              <a:rPr lang="pt-BR" sz="2400" dirty="0" smtClean="0">
                <a:latin typeface="+mj-lt"/>
              </a:rPr>
              <a:t>ANEXO III</a:t>
            </a:r>
          </a:p>
          <a:p>
            <a:pPr marL="342900" indent="-342900">
              <a:buFontTx/>
              <a:buChar char="-"/>
            </a:pPr>
            <a:r>
              <a:rPr lang="pt-BR" sz="2400" dirty="0" smtClean="0">
                <a:latin typeface="+mj-lt"/>
              </a:rPr>
              <a:t>SUGESTÃO DE </a:t>
            </a:r>
            <a:r>
              <a:rPr lang="pt-BR" sz="2400" dirty="0" smtClean="0">
                <a:latin typeface="+mj-lt"/>
              </a:rPr>
              <a:t>ADAPTAÇÃO CURRICULAR</a:t>
            </a:r>
            <a:endParaRPr lang="pt-BR" sz="2400" dirty="0" smtClean="0">
              <a:latin typeface="+mj-lt"/>
            </a:endParaRPr>
          </a:p>
          <a:p>
            <a:pPr marL="342900" indent="-342900">
              <a:buFontTx/>
              <a:buChar char="-"/>
            </a:pPr>
            <a:r>
              <a:rPr lang="pt-BR" sz="2400" dirty="0" smtClean="0">
                <a:latin typeface="+mj-lt"/>
              </a:rPr>
              <a:t>QUEM ELABORA AS ADEQUAÇÕES CURRICULARES?</a:t>
            </a:r>
          </a:p>
          <a:p>
            <a:pPr marL="342900" indent="-342900">
              <a:buFontTx/>
              <a:buChar char="-"/>
            </a:pPr>
            <a:r>
              <a:rPr lang="pt-BR" sz="2400" dirty="0" smtClean="0">
                <a:latin typeface="+mj-lt"/>
              </a:rPr>
              <a:t>ROTEIRO ADAPTADO DE SOCIOLOGIA - 2º SÉRIE E.M.</a:t>
            </a:r>
          </a:p>
          <a:p>
            <a:pPr marL="342900" indent="-342900">
              <a:buFontTx/>
              <a:buChar char="-"/>
            </a:pPr>
            <a:r>
              <a:rPr lang="pt-BR" sz="2400" dirty="0" smtClean="0">
                <a:latin typeface="+mj-lt"/>
              </a:rPr>
              <a:t>ROTEIRO ADAPTADO DE </a:t>
            </a:r>
            <a:r>
              <a:rPr lang="pt-BR" sz="2400" dirty="0">
                <a:latin typeface="+mj-lt"/>
              </a:rPr>
              <a:t>FILOSOFIA  - </a:t>
            </a:r>
            <a:r>
              <a:rPr lang="pt-BR" sz="2400" dirty="0" smtClean="0">
                <a:latin typeface="+mj-lt"/>
              </a:rPr>
              <a:t>1º  e 3º SÉRIE E.M.</a:t>
            </a:r>
          </a:p>
          <a:p>
            <a:pPr marL="342900" indent="-342900">
              <a:buFontTx/>
              <a:buChar char="-"/>
            </a:pPr>
            <a:r>
              <a:rPr lang="pt-BR" sz="2400" dirty="0" smtClean="0">
                <a:latin typeface="+mj-lt"/>
              </a:rPr>
              <a:t>SUGESTÕES DE FILMES</a:t>
            </a:r>
          </a:p>
          <a:p>
            <a:pPr marL="342900" indent="-342900">
              <a:buFontTx/>
              <a:buChar char="-"/>
            </a:pPr>
            <a:r>
              <a:rPr lang="pt-BR" sz="2400" dirty="0" smtClean="0">
                <a:latin typeface="+mj-lt"/>
              </a:rPr>
              <a:t>REFERÊNCIAS BIBLIOGRAFICAS</a:t>
            </a:r>
            <a:endParaRPr lang="pt-BR" sz="2400" dirty="0">
              <a:latin typeface="+mj-lt"/>
            </a:endParaRPr>
          </a:p>
          <a:p>
            <a:pPr marL="342900" indent="-342900">
              <a:buFontTx/>
              <a:buChar char="-"/>
            </a:pPr>
            <a:endParaRPr lang="pt-BR" sz="2400" dirty="0">
              <a:latin typeface="+mj-lt"/>
            </a:endParaRPr>
          </a:p>
          <a:p>
            <a:pPr marL="342900" indent="-342900">
              <a:buFontTx/>
              <a:buChar char="-"/>
            </a:pPr>
            <a:endParaRPr lang="pt-BR" sz="2400" dirty="0">
              <a:latin typeface="+mj-lt"/>
            </a:endParaRPr>
          </a:p>
          <a:p>
            <a:pPr marL="342900" indent="-342900">
              <a:buFontTx/>
              <a:buChar char="-"/>
            </a:pPr>
            <a:endParaRPr lang="pt-BR" sz="2400" dirty="0" smtClean="0">
              <a:latin typeface="+mj-lt"/>
            </a:endParaRPr>
          </a:p>
          <a:p>
            <a:pPr marL="342900" indent="-342900">
              <a:buFontTx/>
              <a:buChar char="-"/>
            </a:pPr>
            <a:endParaRPr lang="pt-BR" sz="2400" dirty="0" smtClean="0">
              <a:latin typeface="+mj-lt"/>
            </a:endParaRPr>
          </a:p>
          <a:p>
            <a:pPr marL="342900" indent="-342900">
              <a:buFontTx/>
              <a:buChar char="-"/>
            </a:pPr>
            <a:endParaRPr lang="pt-BR" sz="2400" dirty="0" smtClean="0">
              <a:latin typeface="+mj-lt"/>
            </a:endParaRPr>
          </a:p>
          <a:p>
            <a:pPr marL="342900" indent="-342900">
              <a:buFontTx/>
              <a:buChar char="-"/>
            </a:pPr>
            <a:endParaRPr lang="pt-BR" sz="2400" dirty="0" smtClean="0">
              <a:latin typeface="+mj-lt"/>
            </a:endParaRPr>
          </a:p>
          <a:p>
            <a:pPr marL="342900" indent="-342900">
              <a:buFontTx/>
              <a:buChar char="-"/>
            </a:pPr>
            <a:endParaRPr lang="pt-BR" sz="2400" dirty="0" smtClean="0">
              <a:latin typeface="+mj-lt"/>
            </a:endParaRPr>
          </a:p>
          <a:p>
            <a:endParaRPr lang="pt-BR" sz="4400" dirty="0">
              <a:latin typeface="+mj-lt"/>
            </a:endParaRPr>
          </a:p>
        </p:txBody>
      </p:sp>
    </p:spTree>
    <p:extLst>
      <p:ext uri="{BB962C8B-B14F-4D97-AF65-F5344CB8AC3E}">
        <p14:creationId xmlns:p14="http://schemas.microsoft.com/office/powerpoint/2010/main" val="400747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17159" t="8265" r="3182" b="8061"/>
          <a:stretch/>
        </p:blipFill>
        <p:spPr>
          <a:xfrm>
            <a:off x="263352" y="2704"/>
            <a:ext cx="11083636" cy="6095802"/>
          </a:xfrm>
          <a:prstGeom prst="rect">
            <a:avLst/>
          </a:prstGeom>
        </p:spPr>
      </p:pic>
    </p:spTree>
    <p:extLst>
      <p:ext uri="{BB962C8B-B14F-4D97-AF65-F5344CB8AC3E}">
        <p14:creationId xmlns:p14="http://schemas.microsoft.com/office/powerpoint/2010/main" val="301278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half" idx="4294967295"/>
          </p:nvPr>
        </p:nvSpPr>
        <p:spPr>
          <a:xfrm>
            <a:off x="0" y="1628775"/>
            <a:ext cx="11999913" cy="2811463"/>
          </a:xfrm>
        </p:spPr>
        <p:txBody>
          <a:bodyPr rtlCol="0"/>
          <a:lstStyle/>
          <a:p>
            <a:pPr marL="0" indent="0" rtl="0">
              <a:buNone/>
            </a:pPr>
            <a:r>
              <a:rPr lang="pt-BR" dirty="0" smtClean="0"/>
              <a:t> </a:t>
            </a:r>
            <a:endParaRPr lang="pt-BR" dirty="0"/>
          </a:p>
        </p:txBody>
      </p:sp>
      <p:sp>
        <p:nvSpPr>
          <p:cNvPr id="5" name="Retângulo 4"/>
          <p:cNvSpPr/>
          <p:nvPr/>
        </p:nvSpPr>
        <p:spPr>
          <a:xfrm>
            <a:off x="479376" y="116632"/>
            <a:ext cx="10657184" cy="4555093"/>
          </a:xfrm>
          <a:prstGeom prst="rect">
            <a:avLst/>
          </a:prstGeom>
        </p:spPr>
        <p:txBody>
          <a:bodyPr wrap="square">
            <a:spAutoFit/>
          </a:bodyPr>
          <a:lstStyle/>
          <a:p>
            <a:pPr marL="91440" indent="-91440">
              <a:defRPr/>
            </a:pPr>
            <a:r>
              <a:rPr lang="pt-BR" sz="2000" b="1" dirty="0">
                <a:solidFill>
                  <a:schemeClr val="tx1">
                    <a:lumMod val="95000"/>
                    <a:lumOff val="5000"/>
                  </a:schemeClr>
                </a:solidFill>
                <a:latin typeface="Arial" panose="020B0604020202020204" pitchFamily="34" charset="0"/>
                <a:cs typeface="Arial" panose="020B0604020202020204" pitchFamily="34" charset="0"/>
              </a:rPr>
              <a:t>Sugestão de adaptação curricular</a:t>
            </a:r>
            <a:endParaRPr lang="pt-BR" sz="2000" b="1" dirty="0">
              <a:latin typeface="Arial" panose="020B0604020202020204" pitchFamily="34" charset="0"/>
              <a:cs typeface="Arial" panose="020B0604020202020204" pitchFamily="34" charset="0"/>
            </a:endParaRPr>
          </a:p>
          <a:p>
            <a:pPr marL="91440" indent="-91440">
              <a:defRPr/>
            </a:pPr>
            <a:endParaRPr lang="pt-BR" dirty="0">
              <a:latin typeface="Arial" panose="020B0604020202020204" pitchFamily="34" charset="0"/>
              <a:cs typeface="Arial" panose="020B0604020202020204" pitchFamily="34" charset="0"/>
            </a:endParaRPr>
          </a:p>
          <a:p>
            <a:pPr marL="91440" indent="-91440">
              <a:defRPr/>
            </a:pPr>
            <a:r>
              <a:rPr lang="pt-BR" dirty="0">
                <a:latin typeface="Arial" panose="020B0604020202020204" pitchFamily="34" charset="0"/>
                <a:cs typeface="Arial" panose="020B0604020202020204" pitchFamily="34" charset="0"/>
              </a:rPr>
              <a:t>REGISTRO DE ADAPTAÇÃO CURRICULAR</a:t>
            </a:r>
          </a:p>
          <a:p>
            <a:pPr marL="91440" indent="-91440">
              <a:defRPr/>
            </a:pPr>
            <a:r>
              <a:rPr lang="pt-BR" dirty="0">
                <a:solidFill>
                  <a:srgbClr val="C00000"/>
                </a:solidFill>
                <a:latin typeface="Arial" panose="020B0604020202020204" pitchFamily="34" charset="0"/>
                <a:cs typeface="Arial" panose="020B0604020202020204" pitchFamily="34" charset="0"/>
              </a:rPr>
              <a:t>(Para uso do Professor da Classe Comum - Elaboração semanal)</a:t>
            </a:r>
          </a:p>
          <a:p>
            <a:pPr marL="91440" indent="-91440">
              <a:defRPr/>
            </a:pPr>
            <a:endParaRPr lang="pt-BR" dirty="0">
              <a:latin typeface="Arial" panose="020B0604020202020204" pitchFamily="34" charset="0"/>
              <a:cs typeface="Arial" panose="020B0604020202020204" pitchFamily="34" charset="0"/>
            </a:endParaRPr>
          </a:p>
          <a:p>
            <a:pPr marL="91440" indent="-91440">
              <a:defRPr/>
            </a:pPr>
            <a:r>
              <a:rPr lang="pt-BR" dirty="0">
                <a:latin typeface="Arial" panose="020B0604020202020204" pitchFamily="34" charset="0"/>
                <a:cs typeface="Arial" panose="020B0604020202020204" pitchFamily="34" charset="0"/>
              </a:rPr>
              <a:t>De 15/0/20 à 19/06/2020</a:t>
            </a:r>
          </a:p>
          <a:p>
            <a:pPr marL="91440" indent="-91440">
              <a:defRPr/>
            </a:pPr>
            <a:endParaRPr lang="pt-BR" dirty="0">
              <a:latin typeface="Arial" panose="020B0604020202020204" pitchFamily="34" charset="0"/>
              <a:cs typeface="Arial" panose="020B0604020202020204" pitchFamily="34" charset="0"/>
            </a:endParaRPr>
          </a:p>
          <a:p>
            <a:pPr marL="91440" indent="-91440">
              <a:defRPr/>
            </a:pPr>
            <a:r>
              <a:rPr lang="pt-BR" dirty="0">
                <a:latin typeface="Arial" panose="020B0604020202020204" pitchFamily="34" charset="0"/>
                <a:cs typeface="Arial" panose="020B0604020202020204" pitchFamily="34" charset="0"/>
              </a:rPr>
              <a:t>IDENTIFICAÇÃO</a:t>
            </a:r>
          </a:p>
          <a:p>
            <a:pPr marL="91440" indent="-91440">
              <a:defRPr/>
            </a:pPr>
            <a:endParaRPr lang="pt-BR" b="1" dirty="0">
              <a:latin typeface="Arial" panose="020B0604020202020204" pitchFamily="34" charset="0"/>
              <a:cs typeface="Arial" panose="020B0604020202020204" pitchFamily="34" charset="0"/>
            </a:endParaRPr>
          </a:p>
          <a:p>
            <a:pPr marL="91440" indent="-91440">
              <a:defRPr/>
            </a:pPr>
            <a:r>
              <a:rPr lang="pt-BR" b="1" dirty="0">
                <a:latin typeface="Arial" panose="020B0604020202020204" pitchFamily="34" charset="0"/>
                <a:cs typeface="Arial" panose="020B0604020202020204" pitchFamily="34" charset="0"/>
              </a:rPr>
              <a:t>Nome: </a:t>
            </a:r>
            <a:r>
              <a:rPr lang="pt-BR" dirty="0">
                <a:latin typeface="Arial" panose="020B0604020202020204" pitchFamily="34" charset="0"/>
                <a:cs typeface="Arial" panose="020B0604020202020204" pitchFamily="34" charset="0"/>
              </a:rPr>
              <a:t> </a:t>
            </a:r>
          </a:p>
          <a:p>
            <a:pPr marL="91440" indent="-91440">
              <a:defRPr/>
            </a:pPr>
            <a:endParaRPr lang="pt-BR" b="1" dirty="0">
              <a:latin typeface="Arial" panose="020B0604020202020204" pitchFamily="34" charset="0"/>
              <a:cs typeface="Arial" panose="020B0604020202020204" pitchFamily="34" charset="0"/>
            </a:endParaRPr>
          </a:p>
          <a:p>
            <a:pPr marL="91440" indent="-91440">
              <a:defRPr/>
            </a:pPr>
            <a:r>
              <a:rPr lang="pt-BR" b="1" dirty="0">
                <a:latin typeface="Arial" panose="020B0604020202020204" pitchFamily="34" charset="0"/>
                <a:cs typeface="Arial" panose="020B0604020202020204" pitchFamily="34" charset="0"/>
              </a:rPr>
              <a:t>D/N: </a:t>
            </a:r>
            <a:endParaRPr lang="pt-BR" dirty="0">
              <a:latin typeface="Arial" panose="020B0604020202020204" pitchFamily="34" charset="0"/>
              <a:cs typeface="Arial" panose="020B0604020202020204" pitchFamily="34" charset="0"/>
            </a:endParaRPr>
          </a:p>
          <a:p>
            <a:pPr marL="91440" indent="-91440">
              <a:defRPr/>
            </a:pPr>
            <a:endParaRPr lang="pt-BR" b="1" dirty="0">
              <a:latin typeface="Arial" panose="020B0604020202020204" pitchFamily="34" charset="0"/>
              <a:cs typeface="Arial" panose="020B0604020202020204" pitchFamily="34" charset="0"/>
            </a:endParaRPr>
          </a:p>
          <a:p>
            <a:pPr marL="91440" indent="-91440">
              <a:defRPr/>
            </a:pPr>
            <a:r>
              <a:rPr lang="pt-BR" b="1" dirty="0">
                <a:latin typeface="Arial" panose="020B0604020202020204" pitchFamily="34" charset="0"/>
                <a:cs typeface="Arial" panose="020B0604020202020204" pitchFamily="34" charset="0"/>
              </a:rPr>
              <a:t>Série/Ano</a:t>
            </a: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a:p>
            <a:pPr>
              <a:defRPr/>
            </a:pPr>
            <a:endParaRPr lang="pt-BR" b="1" dirty="0">
              <a:latin typeface="Arial" panose="020B0604020202020204" pitchFamily="34" charset="0"/>
              <a:cs typeface="Arial" panose="020B0604020202020204" pitchFamily="34" charset="0"/>
            </a:endParaRPr>
          </a:p>
          <a:p>
            <a:pPr>
              <a:defRPr/>
            </a:pPr>
            <a:r>
              <a:rPr lang="pt-BR" b="1" dirty="0" err="1">
                <a:latin typeface="Arial" panose="020B0604020202020204" pitchFamily="34" charset="0"/>
                <a:cs typeface="Arial" panose="020B0604020202020204" pitchFamily="34" charset="0"/>
              </a:rPr>
              <a:t>Prof</a:t>
            </a: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Disciplina: </a:t>
            </a: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Período</a:t>
            </a: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Matutino ( )   Diurno ( )  Vespertino (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27448" y="548680"/>
            <a:ext cx="9073008" cy="1754326"/>
          </a:xfrm>
          <a:prstGeom prst="rect">
            <a:avLst/>
          </a:prstGeom>
        </p:spPr>
        <p:txBody>
          <a:bodyPr wrap="square">
            <a:spAutoFit/>
          </a:bodyPr>
          <a:lstStyle/>
          <a:p>
            <a:r>
              <a:rPr lang="pt-BR" dirty="0"/>
              <a:t>QUEM ELABORA AS ADEQUAÇÕES CURRICULARES?</a:t>
            </a:r>
          </a:p>
          <a:p>
            <a:endParaRPr lang="pt-BR" dirty="0"/>
          </a:p>
          <a:p>
            <a:r>
              <a:rPr lang="pt-BR" dirty="0"/>
              <a:t>-Todos os professores de todos os componentes </a:t>
            </a:r>
            <a:r>
              <a:rPr lang="pt-BR" dirty="0" smtClean="0"/>
              <a:t>curriculares.</a:t>
            </a:r>
            <a:endParaRPr lang="pt-BR" dirty="0"/>
          </a:p>
          <a:p>
            <a:endParaRPr lang="pt-BR" dirty="0"/>
          </a:p>
          <a:p>
            <a:r>
              <a:rPr lang="pt-BR" dirty="0"/>
              <a:t>- Nas escolas que possuem as Salas de Recurso, o professor de cada componente curricular elabora com o professor especializado da Sala de Recurso.</a:t>
            </a:r>
          </a:p>
        </p:txBody>
      </p:sp>
    </p:spTree>
    <p:extLst>
      <p:ext uri="{BB962C8B-B14F-4D97-AF65-F5344CB8AC3E}">
        <p14:creationId xmlns:p14="http://schemas.microsoft.com/office/powerpoint/2010/main" val="3571728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352" y="0"/>
            <a:ext cx="9490248" cy="1729408"/>
          </a:xfrm>
        </p:spPr>
        <p:txBody>
          <a:bodyPr rtlCol="0">
            <a:normAutofit/>
          </a:bodyPr>
          <a:lstStyle/>
          <a:p>
            <a:r>
              <a:rPr lang="pt-BR" dirty="0" smtClean="0"/>
              <a:t>ATIVIDADES </a:t>
            </a:r>
            <a:r>
              <a:rPr lang="pt-BR" dirty="0"/>
              <a:t>ADAPTADAS DE SOCIOLOGIA - 2º </a:t>
            </a:r>
            <a:r>
              <a:rPr lang="pt-BR" dirty="0" smtClean="0"/>
              <a:t>SÉRIE</a:t>
            </a:r>
            <a:r>
              <a:rPr lang="pt-BR" dirty="0" smtClean="0"/>
              <a:t> </a:t>
            </a:r>
            <a:r>
              <a:rPr lang="pt-BR" dirty="0"/>
              <a:t>E.M.</a:t>
            </a:r>
          </a:p>
        </p:txBody>
      </p:sp>
      <p:sp>
        <p:nvSpPr>
          <p:cNvPr id="3" name="Espaço Reservado para Texto 2"/>
          <p:cNvSpPr>
            <a:spLocks noGrp="1"/>
          </p:cNvSpPr>
          <p:nvPr>
            <p:ph type="body" idx="1"/>
          </p:nvPr>
        </p:nvSpPr>
        <p:spPr>
          <a:xfrm>
            <a:off x="2927648" y="1729408"/>
            <a:ext cx="5911552" cy="5128592"/>
          </a:xfrm>
        </p:spPr>
        <p:txBody>
          <a:bodyPr rtlCol="0">
            <a:normAutofit/>
          </a:bodyPr>
          <a:lstStyle/>
          <a:p>
            <a:r>
              <a:rPr lang="pt-BR" dirty="0" smtClean="0"/>
              <a:t>Atividades </a:t>
            </a:r>
            <a:r>
              <a:rPr lang="pt-BR" dirty="0"/>
              <a:t>adaptadas </a:t>
            </a:r>
            <a:r>
              <a:rPr lang="pt-BR" dirty="0" smtClean="0"/>
              <a:t>para  </a:t>
            </a:r>
            <a:r>
              <a:rPr lang="pt-BR" dirty="0"/>
              <a:t>alunos com Deficiência Física, Deficiência Intelectual e Baixa </a:t>
            </a:r>
            <a:r>
              <a:rPr lang="pt-BR" dirty="0" smtClean="0"/>
              <a:t>Visão</a:t>
            </a:r>
          </a:p>
          <a:p>
            <a:r>
              <a:rPr lang="pt-BR" dirty="0" smtClean="0"/>
              <a:t> </a:t>
            </a:r>
            <a:r>
              <a:rPr lang="pt-BR" dirty="0"/>
              <a:t>- </a:t>
            </a:r>
            <a:r>
              <a:rPr lang="pt-BR" dirty="0" smtClean="0"/>
              <a:t>CONTEÚDO: </a:t>
            </a:r>
          </a:p>
          <a:p>
            <a:pPr marL="342900" indent="-342900">
              <a:buFont typeface="Arial" panose="020B0604020202020204" pitchFamily="34" charset="0"/>
              <a:buChar char="•"/>
            </a:pPr>
            <a:r>
              <a:rPr lang="pt-BR" dirty="0" smtClean="0"/>
              <a:t>Qual a importância do trabalho na vida social brasileira?</a:t>
            </a:r>
          </a:p>
          <a:p>
            <a:r>
              <a:rPr lang="pt-BR" dirty="0" smtClean="0"/>
              <a:t>  - HABILIDADES:</a:t>
            </a:r>
          </a:p>
          <a:p>
            <a:pPr marL="342900" indent="-342900">
              <a:buFont typeface="Arial" panose="020B0604020202020204" pitchFamily="34" charset="0"/>
              <a:buChar char="•"/>
            </a:pPr>
            <a:r>
              <a:rPr lang="pt-BR" dirty="0" smtClean="0"/>
              <a:t>Identificar o trabalho como mediação entre o homem e a natureza;</a:t>
            </a:r>
          </a:p>
          <a:p>
            <a:pPr marL="342900" indent="-342900">
              <a:buFont typeface="Arial" panose="020B0604020202020204" pitchFamily="34" charset="0"/>
              <a:buChar char="•"/>
            </a:pPr>
            <a:r>
              <a:rPr lang="pt-BR" dirty="0" smtClean="0"/>
              <a:t>Estabelecer uma reflexão sobre a divisão do trabalho, processo de trabalho e relações de trabalho.</a:t>
            </a:r>
          </a:p>
          <a:p>
            <a:pPr marL="342900" indent="-342900">
              <a:buFont typeface="Arial" panose="020B0604020202020204" pitchFamily="34" charset="0"/>
              <a:buChar char="•"/>
            </a:pPr>
            <a:endParaRPr lang="pt-BR" dirty="0" smtClean="0"/>
          </a:p>
          <a:p>
            <a:pPr marL="342900" indent="-342900">
              <a:buFont typeface="Arial" panose="020B0604020202020204" pitchFamily="34" charset="0"/>
              <a:buChar char="•"/>
            </a:pPr>
            <a:endParaRPr lang="pt-BR" dirty="0" smtClean="0"/>
          </a:p>
          <a:p>
            <a:endParaRPr lang="pt-BR"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000656" cy="62373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pic>
        <p:nvPicPr>
          <p:cNvPr id="3" name="Imagem 2"/>
          <p:cNvPicPr>
            <a:picLocks noChangeAspect="1"/>
          </p:cNvPicPr>
          <p:nvPr/>
        </p:nvPicPr>
        <p:blipFill>
          <a:blip r:embed="rId2"/>
          <a:stretch>
            <a:fillRect/>
          </a:stretch>
        </p:blipFill>
        <p:spPr>
          <a:xfrm>
            <a:off x="767409" y="-70945"/>
            <a:ext cx="5184575" cy="6295557"/>
          </a:xfrm>
          <a:prstGeom prst="rect">
            <a:avLst/>
          </a:prstGeom>
        </p:spPr>
      </p:pic>
      <p:sp>
        <p:nvSpPr>
          <p:cNvPr id="4" name="Retângulo 3"/>
          <p:cNvSpPr/>
          <p:nvPr/>
        </p:nvSpPr>
        <p:spPr>
          <a:xfrm>
            <a:off x="6528048" y="692696"/>
            <a:ext cx="5256584" cy="23042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pt-BR" dirty="0" smtClean="0"/>
              <a:t> Os </a:t>
            </a:r>
            <a:r>
              <a:rPr lang="pt-BR" dirty="0"/>
              <a:t>materiais aqui apresentados, primamos pelos direitos autorais, assim citamos as fontes de onde foram retirados</a:t>
            </a:r>
            <a:r>
              <a:rPr lang="pt-BR" dirty="0" smtClean="0"/>
              <a:t>. </a:t>
            </a:r>
            <a:r>
              <a:rPr lang="pt-BR" dirty="0"/>
              <a:t>©Maria Madalena Dornelas Borges, 2015. Utilize. Porém, direitos reservados à autora.</a:t>
            </a:r>
          </a:p>
        </p:txBody>
      </p:sp>
    </p:spTree>
    <p:extLst>
      <p:ext uri="{BB962C8B-B14F-4D97-AF65-F5344CB8AC3E}">
        <p14:creationId xmlns:p14="http://schemas.microsoft.com/office/powerpoint/2010/main" val="352070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35360" y="188640"/>
            <a:ext cx="11665296" cy="59766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pic>
        <p:nvPicPr>
          <p:cNvPr id="4" name="Imagem 3"/>
          <p:cNvPicPr>
            <a:picLocks noChangeAspect="1"/>
          </p:cNvPicPr>
          <p:nvPr/>
        </p:nvPicPr>
        <p:blipFill>
          <a:blip r:embed="rId3"/>
          <a:stretch>
            <a:fillRect/>
          </a:stretch>
        </p:blipFill>
        <p:spPr>
          <a:xfrm>
            <a:off x="551384" y="262174"/>
            <a:ext cx="5040560" cy="5903129"/>
          </a:xfrm>
          <a:prstGeom prst="rect">
            <a:avLst/>
          </a:prstGeom>
        </p:spPr>
      </p:pic>
      <p:sp>
        <p:nvSpPr>
          <p:cNvPr id="5" name="Retângulo 4"/>
          <p:cNvSpPr/>
          <p:nvPr/>
        </p:nvSpPr>
        <p:spPr>
          <a:xfrm>
            <a:off x="5807968" y="476672"/>
            <a:ext cx="6192688" cy="561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pic>
        <p:nvPicPr>
          <p:cNvPr id="6" name="Imagem 5"/>
          <p:cNvPicPr>
            <a:picLocks noChangeAspect="1"/>
          </p:cNvPicPr>
          <p:nvPr/>
        </p:nvPicPr>
        <p:blipFill>
          <a:blip r:embed="rId4"/>
          <a:stretch>
            <a:fillRect/>
          </a:stretch>
        </p:blipFill>
        <p:spPr>
          <a:xfrm>
            <a:off x="5526507" y="262173"/>
            <a:ext cx="6474149" cy="5929957"/>
          </a:xfrm>
          <a:prstGeom prst="rect">
            <a:avLst/>
          </a:prstGeom>
        </p:spPr>
      </p:pic>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9336" y="116632"/>
            <a:ext cx="10513168" cy="6611041"/>
          </a:xfrm>
          <a:prstGeom prst="rect">
            <a:avLst/>
          </a:prstGeom>
        </p:spPr>
        <p:txBody>
          <a:bodyPr wrap="square">
            <a:spAutoFit/>
          </a:bodyPr>
          <a:lstStyle/>
          <a:p>
            <a:r>
              <a:rPr lang="pt-BR" sz="4400" dirty="0">
                <a:solidFill>
                  <a:srgbClr val="404040"/>
                </a:solidFill>
                <a:latin typeface="Times New Roman" panose="02020603050405020304"/>
                <a:ea typeface="+mj-ea"/>
                <a:cs typeface="+mj-cs"/>
              </a:rPr>
              <a:t>ATIVIDADES ADAPTADAS DE </a:t>
            </a:r>
            <a:r>
              <a:rPr lang="pt-BR" sz="4400" dirty="0" smtClean="0">
                <a:solidFill>
                  <a:srgbClr val="404040"/>
                </a:solidFill>
                <a:latin typeface="Times New Roman" panose="02020603050405020304"/>
                <a:ea typeface="+mj-ea"/>
                <a:cs typeface="+mj-cs"/>
              </a:rPr>
              <a:t>FILOSOFIA </a:t>
            </a:r>
            <a:r>
              <a:rPr lang="pt-BR" sz="4400" dirty="0">
                <a:solidFill>
                  <a:srgbClr val="404040"/>
                </a:solidFill>
                <a:latin typeface="Times New Roman" panose="02020603050405020304"/>
                <a:ea typeface="+mj-ea"/>
                <a:cs typeface="+mj-cs"/>
              </a:rPr>
              <a:t>- </a:t>
            </a:r>
            <a:r>
              <a:rPr lang="pt-BR" sz="4400" dirty="0" smtClean="0">
                <a:solidFill>
                  <a:srgbClr val="404040"/>
                </a:solidFill>
                <a:latin typeface="Times New Roman" panose="02020603050405020304"/>
                <a:ea typeface="+mj-ea"/>
                <a:cs typeface="+mj-cs"/>
              </a:rPr>
              <a:t>1º SÉRIE </a:t>
            </a:r>
            <a:r>
              <a:rPr lang="pt-BR" sz="4400" dirty="0">
                <a:solidFill>
                  <a:srgbClr val="404040"/>
                </a:solidFill>
                <a:latin typeface="Times New Roman" panose="02020603050405020304"/>
                <a:ea typeface="+mj-ea"/>
                <a:cs typeface="+mj-cs"/>
              </a:rPr>
              <a:t>E.M</a:t>
            </a:r>
            <a:r>
              <a:rPr lang="pt-BR" sz="4400" dirty="0" smtClean="0">
                <a:solidFill>
                  <a:srgbClr val="404040"/>
                </a:solidFill>
                <a:latin typeface="Times New Roman" panose="02020603050405020304"/>
                <a:ea typeface="+mj-ea"/>
                <a:cs typeface="+mj-cs"/>
              </a:rPr>
              <a:t>.</a:t>
            </a:r>
          </a:p>
          <a:p>
            <a:pPr lvl="0">
              <a:lnSpc>
                <a:spcPct val="90000"/>
              </a:lnSpc>
              <a:spcBef>
                <a:spcPts val="1200"/>
              </a:spcBef>
            </a:pPr>
            <a:r>
              <a:rPr lang="pt-BR" sz="2400" dirty="0">
                <a:solidFill>
                  <a:srgbClr val="404040"/>
                </a:solidFill>
                <a:latin typeface="Times New Roman" panose="02020603050405020304"/>
              </a:rPr>
              <a:t>Atividades adaptadas para  alunos com Deficiência Física, Deficiência Intelectual e Baixa Visão</a:t>
            </a:r>
          </a:p>
          <a:p>
            <a:pPr lvl="0">
              <a:lnSpc>
                <a:spcPct val="90000"/>
              </a:lnSpc>
              <a:spcBef>
                <a:spcPts val="1200"/>
              </a:spcBef>
            </a:pPr>
            <a:r>
              <a:rPr lang="pt-BR" sz="2400" dirty="0">
                <a:solidFill>
                  <a:srgbClr val="404040"/>
                </a:solidFill>
                <a:latin typeface="Times New Roman" panose="02020603050405020304"/>
              </a:rPr>
              <a:t> - CONTEÚDO: </a:t>
            </a:r>
            <a:endParaRPr lang="pt-BR" sz="2400" dirty="0" smtClean="0">
              <a:solidFill>
                <a:srgbClr val="404040"/>
              </a:solidFill>
              <a:latin typeface="Times New Roman" panose="02020603050405020304"/>
            </a:endParaRPr>
          </a:p>
          <a:p>
            <a:pPr marL="342900" lvl="0" indent="-342900">
              <a:lnSpc>
                <a:spcPct val="90000"/>
              </a:lnSpc>
              <a:spcBef>
                <a:spcPts val="1200"/>
              </a:spcBef>
              <a:buFont typeface="Arial" panose="020B0604020202020204" pitchFamily="34" charset="0"/>
              <a:buChar char="•"/>
            </a:pPr>
            <a:r>
              <a:rPr lang="pt-BR" sz="2400" dirty="0" smtClean="0">
                <a:solidFill>
                  <a:srgbClr val="404040"/>
                </a:solidFill>
                <a:latin typeface="Times New Roman" panose="02020603050405020304"/>
              </a:rPr>
              <a:t>Por que estudar Filosofia?</a:t>
            </a:r>
          </a:p>
          <a:p>
            <a:pPr marL="342900" lvl="0" indent="-342900">
              <a:lnSpc>
                <a:spcPct val="90000"/>
              </a:lnSpc>
              <a:spcBef>
                <a:spcPts val="1200"/>
              </a:spcBef>
              <a:buFont typeface="Arial" panose="020B0604020202020204" pitchFamily="34" charset="0"/>
              <a:buChar char="•"/>
            </a:pPr>
            <a:r>
              <a:rPr lang="pt-BR" sz="2400" dirty="0" smtClean="0">
                <a:solidFill>
                  <a:srgbClr val="404040"/>
                </a:solidFill>
                <a:latin typeface="Times New Roman" panose="02020603050405020304"/>
              </a:rPr>
              <a:t>Filósofos Pré Socráticos.</a:t>
            </a:r>
            <a:endParaRPr lang="pt-BR" sz="2400" dirty="0">
              <a:solidFill>
                <a:srgbClr val="404040"/>
              </a:solidFill>
              <a:latin typeface="Times New Roman" panose="02020603050405020304"/>
            </a:endParaRPr>
          </a:p>
          <a:p>
            <a:pPr lvl="0">
              <a:lnSpc>
                <a:spcPct val="90000"/>
              </a:lnSpc>
              <a:spcBef>
                <a:spcPts val="1200"/>
              </a:spcBef>
            </a:pPr>
            <a:r>
              <a:rPr lang="pt-BR" sz="2400" dirty="0">
                <a:solidFill>
                  <a:srgbClr val="404040"/>
                </a:solidFill>
                <a:latin typeface="Times New Roman" panose="02020603050405020304"/>
              </a:rPr>
              <a:t>  - HABILIDADES:</a:t>
            </a:r>
          </a:p>
          <a:p>
            <a:pPr marL="342900" lvl="0" indent="-342900">
              <a:lnSpc>
                <a:spcPct val="90000"/>
              </a:lnSpc>
              <a:spcBef>
                <a:spcPts val="1200"/>
              </a:spcBef>
              <a:buFont typeface="Arial" panose="020B0604020202020204" pitchFamily="34" charset="0"/>
              <a:buChar char="•"/>
            </a:pPr>
            <a:r>
              <a:rPr lang="pt-BR" sz="2400" dirty="0">
                <a:solidFill>
                  <a:srgbClr val="404040"/>
                </a:solidFill>
                <a:latin typeface="Times New Roman" panose="02020603050405020304"/>
              </a:rPr>
              <a:t>Identificar </a:t>
            </a:r>
            <a:r>
              <a:rPr lang="pt-BR" sz="2400" dirty="0" smtClean="0">
                <a:solidFill>
                  <a:srgbClr val="404040"/>
                </a:solidFill>
                <a:latin typeface="Times New Roman" panose="02020603050405020304"/>
              </a:rPr>
              <a:t>movimentos associados ao processo de conhecimento, compreendendo etapas da reflexão filosófica para desenvolver o pensamento autônomo e questionador;</a:t>
            </a:r>
          </a:p>
          <a:p>
            <a:pPr marL="342900" lvl="0" indent="-342900">
              <a:lnSpc>
                <a:spcPct val="90000"/>
              </a:lnSpc>
              <a:spcBef>
                <a:spcPts val="1200"/>
              </a:spcBef>
              <a:buFont typeface="Arial" panose="020B0604020202020204" pitchFamily="34" charset="0"/>
              <a:buChar char="•"/>
            </a:pPr>
            <a:r>
              <a:rPr lang="pt-BR" sz="2400" dirty="0" smtClean="0">
                <a:solidFill>
                  <a:srgbClr val="404040"/>
                </a:solidFill>
                <a:latin typeface="Times New Roman" panose="02020603050405020304"/>
              </a:rPr>
              <a:t>Identificar informações em textos filosóficos.</a:t>
            </a:r>
            <a:endParaRPr lang="pt-BR" sz="2400" dirty="0">
              <a:solidFill>
                <a:srgbClr val="404040"/>
              </a:solidFill>
              <a:latin typeface="Times New Roman" panose="02020603050405020304"/>
            </a:endParaRPr>
          </a:p>
          <a:p>
            <a:pPr lvl="0">
              <a:lnSpc>
                <a:spcPct val="90000"/>
              </a:lnSpc>
              <a:spcBef>
                <a:spcPts val="1200"/>
              </a:spcBef>
            </a:pPr>
            <a:endParaRPr lang="pt-BR" sz="2400" dirty="0">
              <a:solidFill>
                <a:srgbClr val="404040"/>
              </a:solidFill>
              <a:latin typeface="Times New Roman" panose="02020603050405020304"/>
            </a:endParaRPr>
          </a:p>
          <a:p>
            <a:endParaRPr lang="pt-BR" dirty="0"/>
          </a:p>
        </p:txBody>
      </p:sp>
    </p:spTree>
    <p:extLst>
      <p:ext uri="{BB962C8B-B14F-4D97-AF65-F5344CB8AC3E}">
        <p14:creationId xmlns:p14="http://schemas.microsoft.com/office/powerpoint/2010/main" val="1805708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migos das criança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115_TF03896101.potx" id="{89497A73-0C88-4195-8A38-43AAC8638EE2}" vid="{E6B5ECC8-341F-41AB-B193-AACEAE7B9011}"/>
    </a:ext>
  </a:extLst>
</a:theme>
</file>

<file path=ppt/theme/theme2.xml><?xml version="1.0" encoding="utf-8"?>
<a:theme xmlns:a="http://schemas.openxmlformats.org/drawingml/2006/main" name="Tema do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schemas.microsoft.com/office/2006/metadata/properties"/>
    <ds:schemaRef ds:uri="http://www.w3.org/XML/1998/namespace"/>
    <ds:schemaRef ds:uri="http://purl.org/dc/dcmitype/"/>
    <ds:schemaRef ds:uri="http://purl.org/dc/terms/"/>
    <ds:schemaRef ds:uri="40262f94-9f35-4ac3-9a90-690165a166b7"/>
    <ds:schemaRef ds:uri="a4f35948-e619-41b3-aa29-22878b09cfd2"/>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tf03896101</Template>
  <TotalTime>783</TotalTime>
  <Words>500</Words>
  <Application>Microsoft Office PowerPoint</Application>
  <PresentationFormat>Widescreen</PresentationFormat>
  <Paragraphs>108</Paragraphs>
  <Slides>18</Slides>
  <Notes>6</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18</vt:i4>
      </vt:variant>
    </vt:vector>
  </HeadingPairs>
  <TitlesOfParts>
    <vt:vector size="25" baseType="lpstr">
      <vt:lpstr>Arial</vt:lpstr>
      <vt:lpstr>Calibri</vt:lpstr>
      <vt:lpstr>FrutigerLTStd-Light</vt:lpstr>
      <vt:lpstr>latobold</vt:lpstr>
      <vt:lpstr>latolight</vt:lpstr>
      <vt:lpstr>Times New Roman</vt:lpstr>
      <vt:lpstr>Amigos das crianças 16X9</vt:lpstr>
      <vt:lpstr>ADAPTAÇÃO CURRICULAR</vt:lpstr>
      <vt:lpstr>Apresentação do PowerPoint</vt:lpstr>
      <vt:lpstr>Apresentação do PowerPoint</vt:lpstr>
      <vt:lpstr>Apresentação do PowerPoint</vt:lpstr>
      <vt:lpstr>Apresentação do PowerPoint</vt:lpstr>
      <vt:lpstr>ATIVIDADES ADAPTADAS DE SOCIOLOGIA - 2º SÉRIE E.M.</vt:lpstr>
      <vt:lpstr>Apresentação do PowerPoint</vt:lpstr>
      <vt:lpstr>Apresentação do PowerPoint</vt:lpstr>
      <vt:lpstr>Apresentação do PowerPoint</vt:lpstr>
      <vt:lpstr>Apresentação do PowerPoint</vt:lpstr>
      <vt:lpstr> ATIVIDADES ADAPTADAS  DE FILOSOFIA – 3º SÉRIE E.M </vt:lpstr>
      <vt:lpstr>Apresentação do PowerPoint</vt:lpstr>
      <vt:lpstr>Apresentação do PowerPoint</vt:lpstr>
      <vt:lpstr>Apresentação do PowerPoint</vt:lpstr>
      <vt:lpstr>Apresentação do PowerPoint</vt:lpstr>
      <vt:lpstr>Apresentação do PowerPoint</vt:lpstr>
      <vt:lpstr>Apresentação do PowerPoint</vt:lpstr>
      <vt:lpstr>REFERÊNCIAS BIBLIOGRÁFICAS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ADAPTAÇÃO CURRICULAR</dc:title>
  <dc:creator>Usuario</dc:creator>
  <cp:keywords/>
  <cp:lastModifiedBy>Usuario</cp:lastModifiedBy>
  <cp:revision>29</cp:revision>
  <dcterms:created xsi:type="dcterms:W3CDTF">2020-06-12T13:18:33Z</dcterms:created>
  <dcterms:modified xsi:type="dcterms:W3CDTF">2020-06-13T06:25:00Z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